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7" r:id="rId8"/>
    <p:sldId id="261" r:id="rId9"/>
    <p:sldId id="264" r:id="rId10"/>
    <p:sldId id="262" r:id="rId11"/>
    <p:sldId id="265" r:id="rId12"/>
    <p:sldId id="268" r:id="rId13"/>
    <p:sldId id="26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1CF1-C9AE-4F32-BF52-A561ED8EFBD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8294457-EB3E-4D01-89A7-D86465AC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38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1CF1-C9AE-4F32-BF52-A561ED8EFBD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294457-EB3E-4D01-89A7-D86465AC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24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1CF1-C9AE-4F32-BF52-A561ED8EFBD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294457-EB3E-4D01-89A7-D86465ACA39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7187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1CF1-C9AE-4F32-BF52-A561ED8EFBD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294457-EB3E-4D01-89A7-D86465AC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642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1CF1-C9AE-4F32-BF52-A561ED8EFBD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294457-EB3E-4D01-89A7-D86465ACA39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474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1CF1-C9AE-4F32-BF52-A561ED8EFBD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294457-EB3E-4D01-89A7-D86465AC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593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1CF1-C9AE-4F32-BF52-A561ED8EFBD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4457-EB3E-4D01-89A7-D86465AC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939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1CF1-C9AE-4F32-BF52-A561ED8EFBD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4457-EB3E-4D01-89A7-D86465AC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1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1CF1-C9AE-4F32-BF52-A561ED8EFBD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4457-EB3E-4D01-89A7-D86465AC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91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1CF1-C9AE-4F32-BF52-A561ED8EFBD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294457-EB3E-4D01-89A7-D86465AC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03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1CF1-C9AE-4F32-BF52-A561ED8EFBD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8294457-EB3E-4D01-89A7-D86465AC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96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1CF1-C9AE-4F32-BF52-A561ED8EFBD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8294457-EB3E-4D01-89A7-D86465AC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07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1CF1-C9AE-4F32-BF52-A561ED8EFBD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4457-EB3E-4D01-89A7-D86465AC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24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1CF1-C9AE-4F32-BF52-A561ED8EFBD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4457-EB3E-4D01-89A7-D86465AC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3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1CF1-C9AE-4F32-BF52-A561ED8EFBD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4457-EB3E-4D01-89A7-D86465AC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51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1CF1-C9AE-4F32-BF52-A561ED8EFBD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294457-EB3E-4D01-89A7-D86465AC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14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71CF1-C9AE-4F32-BF52-A561ED8EFBD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8294457-EB3E-4D01-89A7-D86465ACA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96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8743" y="595084"/>
            <a:ext cx="9144000" cy="2029507"/>
          </a:xfrm>
        </p:spPr>
        <p:txBody>
          <a:bodyPr>
            <a:normAutofit/>
          </a:bodyPr>
          <a:lstStyle/>
          <a:p>
            <a:pPr algn="ctr"/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формул сокращенного умножения</a:t>
            </a:r>
            <a:endParaRPr lang="ru-RU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27999" y="4893809"/>
            <a:ext cx="3933371" cy="165576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учитель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 и информатики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Кругляков О.А.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56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982206"/>
            <a:ext cx="4084320" cy="40843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274320"/>
            <a:ext cx="8351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«ОНЛАЙН-тест»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5066526"/>
            <a:ext cx="8351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этапа производит система, однако полученные баллы необходимо разделить на 10 и записать результат в «ОЦЕНОЧНЫЙ ЛИСТ»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85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74320"/>
            <a:ext cx="8351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 рассмотрение учителя)</a:t>
            </a:r>
          </a:p>
        </p:txBody>
      </p:sp>
    </p:spTree>
    <p:extLst>
      <p:ext uri="{BB962C8B-B14F-4D97-AF65-F5344CB8AC3E}">
        <p14:creationId xmlns:p14="http://schemas.microsoft.com/office/powerpoint/2010/main" val="277191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23360" y="1188721"/>
            <a:ext cx="70408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Наук так много на земле,</a:t>
            </a:r>
            <a:b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 всех – своя тематика.</a:t>
            </a:r>
            <a:b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 есть одна из них милей, </a:t>
            </a:r>
            <a:b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Зовётся математикой.</a:t>
            </a:r>
            <a:b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 ней не бывает скользких мест,</a:t>
            </a:r>
            <a:b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Всё строго в ней доказано,</a:t>
            </a:r>
            <a:b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 с нею движется прогресс,</a:t>
            </a:r>
            <a:b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 этим нам всё сказано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53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392680"/>
            <a:ext cx="8351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закончен. До свидания!</a:t>
            </a:r>
          </a:p>
        </p:txBody>
      </p:sp>
    </p:spTree>
    <p:extLst>
      <p:ext uri="{BB962C8B-B14F-4D97-AF65-F5344CB8AC3E}">
        <p14:creationId xmlns:p14="http://schemas.microsoft.com/office/powerpoint/2010/main" val="283006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/>
        </p:nvSpPr>
        <p:spPr bwMode="auto">
          <a:xfrm>
            <a:off x="2499360" y="2214471"/>
            <a:ext cx="8229600" cy="36163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 суммы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(а + </a:t>
            </a:r>
            <a:r>
              <a:rPr kumimoji="0" lang="en-US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b)²</a:t>
            </a:r>
            <a:r>
              <a:rPr kumimoji="0" lang="ru-RU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kumimoji="0" lang="ru-RU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a²</a:t>
            </a:r>
            <a:r>
              <a:rPr kumimoji="0" lang="ru-RU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kumimoji="0" lang="ru-RU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2ab</a:t>
            </a:r>
            <a:r>
              <a:rPr kumimoji="0" lang="ru-RU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kumimoji="0" lang="en-US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b²</a:t>
            </a:r>
            <a:endParaRPr kumimoji="0" lang="ru-RU" alt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 разности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(а − </a:t>
            </a:r>
            <a:r>
              <a:rPr kumimoji="0" lang="en-US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b)²</a:t>
            </a:r>
            <a:r>
              <a:rPr kumimoji="0" lang="ru-RU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kumimoji="0" lang="ru-RU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a²</a:t>
            </a:r>
            <a:r>
              <a:rPr kumimoji="0" lang="ru-RU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kumimoji="0" lang="ru-RU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2ab</a:t>
            </a:r>
            <a:r>
              <a:rPr kumimoji="0" lang="ru-RU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kumimoji="0" lang="ru-RU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b²</a:t>
            </a:r>
            <a:endParaRPr kumimoji="0" lang="ru-RU" alt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Разность квадратов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(а − </a:t>
            </a:r>
            <a:r>
              <a:rPr kumimoji="0" lang="en-US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kumimoji="0" lang="ru-RU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kumimoji="0" lang="ru-RU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kumimoji="0" lang="ru-RU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ru-RU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kumimoji="0" lang="ru-RU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a²</a:t>
            </a:r>
            <a:r>
              <a:rPr kumimoji="0" lang="ru-RU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kumimoji="0" lang="ru-RU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" y="333828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Повторяем формулы сокращенного </a:t>
            </a:r>
          </a:p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умножения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18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/>
            </p:nvSpPr>
            <p:spPr bwMode="auto">
              <a:xfrm>
                <a:off x="2407920" y="1202276"/>
                <a:ext cx="8458200" cy="5472844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SzPct val="75000"/>
                  <a:buFont typeface="Wingdings" panose="05000000000000000000" pitchFamily="2" charset="2"/>
                  <a:buNone/>
                  <a:tabLst/>
                  <a:defRPr/>
                </a:pPr>
                <a:r>
                  <a:rPr kumimoji="0" lang="ru-RU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kumimoji="0" lang="ru-RU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ru-RU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Найдите квадраты выражений: </a:t>
                </a:r>
                <a:endParaRPr kumimoji="0" lang="ru-RU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SzPct val="75000"/>
                  <a:buFont typeface="Wingdings" panose="05000000000000000000" pitchFamily="2" charset="2"/>
                  <a:buNone/>
                  <a:tabLst/>
                  <a:defRPr/>
                </a:pPr>
                <a:r>
                  <a:rPr kumimoji="0" lang="ru-RU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2a</a:t>
                </a:r>
                <a:r>
                  <a:rPr kumimoji="0" lang="ru-RU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kumimoji="0" lang="ru-RU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3b</a:t>
                </a:r>
                <a:r>
                  <a:rPr kumimoji="0" lang="ru-RU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kumimoji="0" lang="ru-RU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kumimoji="0" lang="ru-RU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US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kumimoji="0" lang="ru-RU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kumimoji="0" lang="ru-RU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5</a:t>
                </a:r>
                <a:r>
                  <a:rPr kumimoji="0" lang="en-US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ru-RU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kumimoji="0" lang="ru-RU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SzPct val="75000"/>
                  <a:buFont typeface="Wingdings" panose="05000000000000000000" pitchFamily="2" charset="2"/>
                  <a:buNone/>
                  <a:tabLst/>
                  <a:defRPr/>
                </a:pPr>
                <a:r>
                  <a:rPr kumimoji="0" lang="ru-RU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2</a:t>
                </a:r>
                <a:r>
                  <a:rPr kumimoji="0" lang="ru-RU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Найдите произведение выражений: </a:t>
                </a:r>
                <a:r>
                  <a:rPr kumimoji="0" lang="ru-RU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SzPct val="75000"/>
                  <a:buFont typeface="Wingdings" panose="05000000000000000000" pitchFamily="2" charset="2"/>
                  <a:buNone/>
                  <a:tabLst/>
                  <a:defRPr/>
                </a:pPr>
                <a:r>
                  <a:rPr kumimoji="0" lang="ru-RU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m</a:t>
                </a:r>
                <a:r>
                  <a:rPr kumimoji="0" lang="ru-RU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ru-RU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ru-RU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ru-RU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ru-RU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ru-RU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kumimoji="0" lang="ru-RU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kumimoji="0" lang="ru-RU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-4</a:t>
                </a:r>
                <a:r>
                  <a:rPr kumimoji="0" lang="en-US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kumimoji="0" lang="ru-RU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-</a:t>
                </a:r>
                <a:r>
                  <a:rPr kumimoji="0" lang="ru-RU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kumimoji="0" lang="en-US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kumimoji="0" lang="ru-RU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kumimoji="0" lang="ru-RU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3а</a:t>
                </a:r>
                <a:r>
                  <a:rPr kumimoji="0" lang="ru-RU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kumimoji="0" lang="ru-RU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kumimoji="0" lang="ru-RU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kumimoji="0" lang="ru-RU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SzPct val="75000"/>
                  <a:buFont typeface="Wingdings" panose="05000000000000000000" pitchFamily="2" charset="2"/>
                  <a:buNone/>
                  <a:tabLst/>
                  <a:defRPr/>
                </a:pPr>
                <a:r>
                  <a:rPr kumimoji="0" lang="ru-RU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3</a:t>
                </a:r>
                <a:r>
                  <a:rPr kumimoji="0" lang="ru-RU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Найдите удвоенное произведение выражений: </a:t>
                </a:r>
                <a:endParaRPr kumimoji="0" lang="ru-RU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SzPct val="75000"/>
                  <a:buFont typeface="Wingdings" panose="05000000000000000000" pitchFamily="2" charset="2"/>
                  <a:buNone/>
                  <a:tabLst/>
                  <a:defRPr/>
                </a:pPr>
                <a:r>
                  <a:rPr kumimoji="0" lang="ru-RU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kumimoji="0" lang="ru-RU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 </a:t>
                </a:r>
                <a:r>
                  <a:rPr kumimoji="0" lang="ru-RU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kumimoji="0" lang="ru-RU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</a:t>
                </a:r>
                <a:r>
                  <a:rPr kumimoji="0" lang="ru-RU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kumimoji="0" lang="ru-RU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kumimoji="0" lang="ru-RU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kumimoji="0" lang="ru-RU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kumimoji="0" lang="ru-RU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</a:t>
                </a:r>
                <a:r>
                  <a:rPr kumimoji="0" lang="en-US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kumimoji="0" lang="ru-RU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kumimoji="0" lang="ru-RU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kumimoji="0" lang="en-US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kumimoji="0" lang="ru-RU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8а </a:t>
                </a:r>
                <a:r>
                  <a:rPr kumimoji="0" lang="ru-RU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kumimoji="0" lang="ru-RU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-2.</a:t>
                </a:r>
                <a:endParaRPr kumimoji="0" lang="ru-RU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SzPct val="75000"/>
                  <a:buFont typeface="Wingdings" panose="05000000000000000000" pitchFamily="2" charset="2"/>
                  <a:buNone/>
                  <a:tabLst/>
                  <a:defRPr/>
                </a:pPr>
                <a:r>
                  <a:rPr kumimoji="0" lang="ru-RU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4</a:t>
                </a:r>
                <a:r>
                  <a:rPr kumimoji="0" lang="ru-RU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Прочитайте выражения: </a:t>
                </a:r>
                <a:endParaRPr kumimoji="0" lang="ru-RU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SzPct val="75000"/>
                  <a:buFont typeface="Wingdings" panose="05000000000000000000" pitchFamily="2" charset="2"/>
                  <a:buNone/>
                  <a:tabLst/>
                  <a:defRPr/>
                </a:pPr>
                <a:r>
                  <a:rPr kumimoji="0" lang="ru-RU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а+</a:t>
                </a:r>
                <a:r>
                  <a:rPr kumimoji="0" lang="en-US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kumimoji="0" lang="ru-RU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(а+</a:t>
                </a:r>
                <a:r>
                  <a:rPr kumimoji="0" lang="en-US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kumimoji="0" lang="ru-RU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)²;  х-у; х²−</a:t>
                </a:r>
                <a:r>
                  <a:rPr kumimoji="0" lang="en-US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kumimoji="0" lang="ru-RU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</a:t>
                </a:r>
                <a:r>
                  <a:rPr kumimoji="0" lang="ru-RU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(х-у)²;   х²−</a:t>
                </a:r>
                <a:r>
                  <a:rPr kumimoji="0" lang="en-US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kumimoji="0" lang="ru-RU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².</a:t>
                </a:r>
                <a:endParaRPr kumimoji="0" lang="ru-RU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07920" y="1202276"/>
                <a:ext cx="8458200" cy="5472844"/>
              </a:xfrm>
              <a:prstGeom prst="rect">
                <a:avLst/>
              </a:prstGeom>
              <a:blipFill rotWithShape="0">
                <a:blip r:embed="rId2"/>
                <a:stretch>
                  <a:fillRect l="-1801" t="-1559" b="-2339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0" y="36576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Устный счет</a:t>
            </a:r>
            <a:r>
              <a:rPr lang="en-US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81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290195"/>
            <a:ext cx="12192000" cy="719138"/>
          </a:xfrm>
          <a:prstGeom prst="rect">
            <a:avLst/>
          </a:prstGeom>
          <a:noFill/>
          <a:ln>
            <a:solidFill>
              <a:srgbClr val="99CC00"/>
            </a:solidFill>
            <a:miter lim="800000"/>
            <a:headEnd/>
            <a:tailEnd/>
          </a:ln>
          <a:effectLst/>
          <a:extLst/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z="4000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ru-RU" sz="4000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en-US" altLang="ru-RU" sz="4000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4000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«Найди соответствие»</a:t>
            </a:r>
          </a:p>
        </p:txBody>
      </p:sp>
      <p:graphicFrame>
        <p:nvGraphicFramePr>
          <p:cNvPr id="3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4426037"/>
              </p:ext>
            </p:extLst>
          </p:nvPr>
        </p:nvGraphicFramePr>
        <p:xfrm>
          <a:off x="2469833" y="1255713"/>
          <a:ext cx="7420927" cy="4189319"/>
        </p:xfrm>
        <a:graphic>
          <a:graphicData uri="http://schemas.openxmlformats.org/drawingml/2006/table">
            <a:tbl>
              <a:tblPr firstRow="1" firstCol="1" bandRow="1"/>
              <a:tblGrid>
                <a:gridCol w="1201608">
                  <a:extLst>
                    <a:ext uri="{9D8B030D-6E8A-4147-A177-3AD203B41FA5}">
                      <a16:colId xmlns:a16="http://schemas.microsoft.com/office/drawing/2014/main" xmlns="" val="2400527756"/>
                    </a:ext>
                  </a:extLst>
                </a:gridCol>
                <a:gridCol w="1766763">
                  <a:extLst>
                    <a:ext uri="{9D8B030D-6E8A-4147-A177-3AD203B41FA5}">
                      <a16:colId xmlns:a16="http://schemas.microsoft.com/office/drawing/2014/main" xmlns="" val="3640771905"/>
                    </a:ext>
                  </a:extLst>
                </a:gridCol>
                <a:gridCol w="956881">
                  <a:extLst>
                    <a:ext uri="{9D8B030D-6E8A-4147-A177-3AD203B41FA5}">
                      <a16:colId xmlns:a16="http://schemas.microsoft.com/office/drawing/2014/main" xmlns="" val="3898139264"/>
                    </a:ext>
                  </a:extLst>
                </a:gridCol>
                <a:gridCol w="2011490">
                  <a:extLst>
                    <a:ext uri="{9D8B030D-6E8A-4147-A177-3AD203B41FA5}">
                      <a16:colId xmlns:a16="http://schemas.microsoft.com/office/drawing/2014/main" xmlns="" val="824561611"/>
                    </a:ext>
                  </a:extLst>
                </a:gridCol>
                <a:gridCol w="1484185">
                  <a:extLst>
                    <a:ext uri="{9D8B030D-6E8A-4147-A177-3AD203B41FA5}">
                      <a16:colId xmlns:a16="http://schemas.microsoft.com/office/drawing/2014/main" xmlns="" val="904765084"/>
                    </a:ext>
                  </a:extLst>
                </a:gridCol>
              </a:tblGrid>
              <a:tr h="73098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формулы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ответа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буква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5335631"/>
                  </a:ext>
                </a:extLst>
              </a:tr>
              <a:tr h="48471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(x+3)²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4x²-9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8725575"/>
                  </a:ext>
                </a:extLst>
              </a:tr>
              <a:tr h="48471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x²-16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16x²-40xy+25y²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3762093"/>
                  </a:ext>
                </a:extLst>
              </a:tr>
              <a:tr h="48471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(2x-3)(2x+3)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(x-4)(x+4)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0303272"/>
                  </a:ext>
                </a:extLst>
              </a:tr>
              <a:tr h="48471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81-18x+x²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(3y+6x)²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3491363"/>
                  </a:ext>
                </a:extLst>
              </a:tr>
              <a:tr h="48471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(4x-5y)²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x²+6x+9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1245222"/>
                  </a:ext>
                </a:extLst>
              </a:tr>
              <a:tr h="48471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25x²-49y²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(9-x)²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0175440"/>
                  </a:ext>
                </a:extLst>
              </a:tr>
              <a:tr h="48471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9y²+36yx+36x²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(5x-7y)(5x+7y)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4" marR="47624" marT="47630" marB="4763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9407809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29547"/>
              </p:ext>
            </p:extLst>
          </p:nvPr>
        </p:nvGraphicFramePr>
        <p:xfrm>
          <a:off x="3124200" y="5590858"/>
          <a:ext cx="6095999" cy="976312"/>
        </p:xfrm>
        <a:graphic>
          <a:graphicData uri="http://schemas.openxmlformats.org/drawingml/2006/table">
            <a:tbl>
              <a:tblPr firstRow="1" bandRow="1"/>
              <a:tblGrid>
                <a:gridCol w="870857">
                  <a:extLst>
                    <a:ext uri="{9D8B030D-6E8A-4147-A177-3AD203B41FA5}">
                      <a16:colId xmlns:a16="http://schemas.microsoft.com/office/drawing/2014/main" xmlns="" val="2099289888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xmlns="" val="13261515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xmlns="" val="25430178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xmlns="" val="194698548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xmlns="" val="88054874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xmlns="" val="341961494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xmlns="" val="513294930"/>
                    </a:ext>
                  </a:extLst>
                </a:gridCol>
              </a:tblGrid>
              <a:tr h="48815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3" marB="45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3" marB="45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3" marB="45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3" marB="45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3" marB="45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3" marB="45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3" marB="45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4844124"/>
                  </a:ext>
                </a:extLst>
              </a:tr>
              <a:tr h="48815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3" marB="45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3" marB="45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3" marB="45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3" marB="45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3" marB="45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3" marB="45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3" marB="45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29758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72580" y="6113037"/>
            <a:ext cx="389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5209" y="6113037"/>
            <a:ext cx="408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7293" y="6128426"/>
            <a:ext cx="291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9811" y="6113037"/>
            <a:ext cx="3112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4539" y="6113037"/>
            <a:ext cx="389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72890" y="6128426"/>
            <a:ext cx="505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64238" y="6113037"/>
            <a:ext cx="447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</a:p>
        </p:txBody>
      </p:sp>
    </p:spTree>
    <p:extLst>
      <p:ext uri="{BB962C8B-B14F-4D97-AF65-F5344CB8AC3E}">
        <p14:creationId xmlns:p14="http://schemas.microsoft.com/office/powerpoint/2010/main" val="334680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9760" y="1722120"/>
            <a:ext cx="90830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 первого по четвертый номера, за верный ответ напротив номера ставим - 1 балл, с пятого по седьмой – 2 балла, за неверный ответ - 0 баллов.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Сумму набранных баллов выставляем в «ОЦЕНОЧНЫЙ ЛИСТ».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0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3560" y="472440"/>
            <a:ext cx="6400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Первым ученым,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отказался от геометрических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 выражения алгебраических утверждений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перешел к алгебраическим уравнениям, был древнегреческий ученый-математик, живший в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веке до нашей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Диофант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нередко упоминается как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«отец алгебры». 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«Арифметики»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книги, посвящённой нахождению положительных рациональных решений неопределённых уравнений.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Благодаря трудам 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Диофанта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появилось такое понятие, как «формулы сокращенного умножения».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967158"/>
            <a:ext cx="4038600" cy="457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49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760" y="213360"/>
            <a:ext cx="8869680" cy="6469380"/>
          </a:xfrm>
          <a:prstGeom prst="rect">
            <a:avLst/>
          </a:prstGeom>
          <a:noFill/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214368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45920" y="816967"/>
            <a:ext cx="4785360" cy="424731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1:</a:t>
            </a:r>
            <a:endParaRPr kumimoji="0" lang="ru-RU" altLang="ru-RU" sz="18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1)Вычисли:  41</a:t>
            </a:r>
            <a:r>
              <a:rPr kumimoji="0" lang="ru-RU" altLang="ru-RU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kumimoji="0" lang="ru-RU" altLang="ru-RU" sz="18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800" b="1" kern="0" noProof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72</a:t>
            </a:r>
            <a:r>
              <a:rPr kumimoji="0" lang="en-US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720</a:t>
            </a:r>
            <a:r>
              <a:rPr kumimoji="0" lang="en-US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в) 730</a:t>
            </a:r>
            <a:r>
              <a:rPr lang="en-US" alt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2)Вычисли:   26</a:t>
            </a:r>
            <a:r>
              <a:rPr kumimoji="0" lang="ru-RU" altLang="ru-RU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 – </a:t>
            </a: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74</a:t>
            </a:r>
            <a:r>
              <a:rPr kumimoji="0" lang="ru-RU" altLang="ru-RU" sz="18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8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4800</a:t>
            </a:r>
            <a:r>
              <a:rPr lang="en-US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д) 4800</a:t>
            </a:r>
            <a:r>
              <a:rPr kumimoji="0" lang="en-US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е) 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480</a:t>
            </a:r>
            <a:r>
              <a:rPr lang="en-US" alt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3)Разложи на множители:   </a:t>
            </a:r>
            <a:r>
              <a:rPr kumimoji="0" lang="en-US" altLang="ru-RU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ru-RU" altLang="ru-RU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8</a:t>
            </a:r>
            <a:r>
              <a:rPr kumimoji="0" lang="en-US" altLang="ru-RU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ru-RU" altLang="ru-RU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kumimoji="0" lang="en-US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ru-RU" alt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ru-RU" altLang="ru-RU" sz="1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kumimoji="0" lang="ru-RU" altLang="ru-RU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kumimoji="0" lang="ru-RU" altLang="ru-RU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ru-RU" altLang="ru-RU" sz="1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kumimoji="0" lang="ru-RU" altLang="ru-RU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4)Выполни </a:t>
            </a: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действие:   </a:t>
            </a:r>
            <a:r>
              <a:rPr kumimoji="0" lang="ru-RU" altLang="ru-RU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(х + 1)</a:t>
            </a:r>
            <a:r>
              <a:rPr kumimoji="0" lang="ru-RU" altLang="ru-RU" sz="1800" b="1" i="1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ru-RU" alt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ru-RU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kumimoji="0" lang="ru-RU" altLang="ru-RU" sz="1800" b="0" i="1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+ 2х + </a:t>
            </a:r>
            <a:r>
              <a:rPr kumimoji="0" lang="ru-RU" altLang="ru-RU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altLang="ru-RU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л) 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ru-RU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kumimoji="0" lang="ru-RU" altLang="ru-RU" sz="1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– 4) (</a:t>
            </a:r>
            <a:r>
              <a:rPr kumimoji="0" lang="ru-RU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kumimoji="0" lang="ru-RU" altLang="ru-RU" sz="1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+ 4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en-US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м) 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ru-RU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kumimoji="0" lang="ru-RU" altLang="ru-RU" sz="1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– 2) (</a:t>
            </a:r>
            <a:r>
              <a:rPr kumimoji="0" lang="ru-RU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kumimoji="0" lang="ru-RU" altLang="ru-RU" sz="1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+ 2</a:t>
            </a:r>
            <a:r>
              <a:rPr kumimoji="0" lang="ru-RU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+ 4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kumimoji="0" lang="ru-RU" alt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5)Разложи на множители:   25</a:t>
            </a:r>
            <a:r>
              <a:rPr kumimoji="0" lang="en-US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ru-RU" altLang="ru-RU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16</a:t>
            </a:r>
            <a:r>
              <a:rPr kumimoji="0" lang="en-US" altLang="ru-RU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ru-RU" altLang="ru-RU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kumimoji="0" lang="ru-RU" alt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(5</a:t>
            </a:r>
            <a:r>
              <a:rPr kumimoji="0" lang="en-US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4</a:t>
            </a:r>
            <a:r>
              <a:rPr kumimoji="0" lang="en-US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ru-RU" altLang="ru-RU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о) 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(5</a:t>
            </a:r>
            <a:r>
              <a:rPr kumimoji="0" lang="en-US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4</a:t>
            </a:r>
            <a:r>
              <a:rPr kumimoji="0" lang="en-US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ru-RU" altLang="ru-RU" sz="1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(5</a:t>
            </a:r>
            <a:r>
              <a:rPr kumimoji="0" lang="en-US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+ 4</a:t>
            </a:r>
            <a:r>
              <a:rPr kumimoji="0" lang="ru-RU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ru-RU" altLang="ru-RU" sz="1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en-US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п) 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(5</a:t>
            </a:r>
            <a:r>
              <a:rPr kumimoji="0" lang="en-US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4</a:t>
            </a:r>
            <a:r>
              <a:rPr kumimoji="0" lang="en-US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(5</a:t>
            </a:r>
            <a:r>
              <a:rPr kumimoji="0" lang="en-US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+ 4</a:t>
            </a:r>
            <a:r>
              <a:rPr kumimoji="0" lang="en-US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659880" y="816967"/>
            <a:ext cx="4648200" cy="424731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2:</a:t>
            </a:r>
            <a:endParaRPr kumimoji="0" lang="ru-RU" altLang="ru-RU" sz="18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1)Вычисли:   76</a:t>
            </a:r>
            <a:r>
              <a:rPr kumimoji="0" lang="ru-RU" altLang="ru-RU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kumimoji="0" lang="ru-RU" altLang="ru-RU" sz="18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800" b="1" kern="0" noProof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520</a:t>
            </a:r>
            <a:r>
              <a:rPr kumimoji="0" lang="en-US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б) 5200</a:t>
            </a:r>
            <a:r>
              <a:rPr kumimoji="0" lang="en-US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в) 52</a:t>
            </a:r>
            <a:r>
              <a:rPr lang="en-US" alt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2)Вычисли:    83</a:t>
            </a:r>
            <a:r>
              <a:rPr kumimoji="0" lang="ru-RU" altLang="ru-RU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–</a:t>
            </a: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73</a:t>
            </a:r>
            <a:r>
              <a:rPr kumimoji="0" lang="ru-RU" altLang="ru-RU" sz="18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8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)1560</a:t>
            </a:r>
            <a:r>
              <a:rPr kumimoji="0" lang="en-US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д) 156</a:t>
            </a:r>
            <a:r>
              <a:rPr kumimoji="0" lang="en-US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е) 1540</a:t>
            </a:r>
            <a:r>
              <a:rPr lang="en-US" alt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3)Разложи </a:t>
            </a: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 множители:  </a:t>
            </a: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 + 4</a:t>
            </a:r>
            <a:r>
              <a:rPr kumimoji="0" lang="ru-RU" altLang="ru-RU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ru-RU" altLang="ru-RU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+ </a:t>
            </a:r>
            <a:r>
              <a:rPr kumimoji="0" lang="ru-RU" alt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ru-RU" altLang="ru-RU" sz="18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18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(2 – </a:t>
            </a:r>
            <a:r>
              <a:rPr kumimoji="0" lang="ru-RU" altLang="ru-RU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ru-RU" altLang="ru-RU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з) 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(2 + </a:t>
            </a:r>
            <a:r>
              <a:rPr kumimoji="0" lang="ru-RU" altLang="ru-RU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800" kern="0" noProof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и) 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(2 + </a:t>
            </a:r>
            <a:r>
              <a:rPr kumimoji="0" lang="ru-RU" altLang="ru-RU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ru-RU" altLang="ru-RU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800" kern="0" noProof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4)Выполни </a:t>
            </a: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действие:  </a:t>
            </a:r>
            <a:r>
              <a:rPr kumimoji="0" lang="ru-RU" altLang="ru-RU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(с – 2)</a:t>
            </a:r>
            <a:r>
              <a:rPr kumimoji="0" lang="ru-RU" altLang="ru-RU" sz="1800" b="1" i="1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ru-RU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ru-RU" altLang="ru-RU" sz="1800" b="0" i="1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– 4с + </a:t>
            </a:r>
            <a:r>
              <a:rPr kumimoji="0" lang="ru-RU" altLang="ru-RU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altLang="ru-RU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kumimoji="0" lang="ru-RU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ru-RU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(1 – </a:t>
            </a:r>
            <a:r>
              <a:rPr kumimoji="0" lang="ru-RU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ru-RU" altLang="ru-RU" sz="1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) ( 1 + </a:t>
            </a:r>
            <a:r>
              <a:rPr kumimoji="0" lang="ru-RU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ru-RU" altLang="ru-RU" sz="1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en-US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b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м) 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(1 – </a:t>
            </a:r>
            <a:r>
              <a:rPr kumimoji="0" lang="ru-RU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ru-RU" altLang="ru-RU" sz="1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( 1 + 2</a:t>
            </a:r>
            <a:r>
              <a:rPr kumimoji="0" lang="ru-RU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ru-RU" altLang="ru-RU" sz="1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+ </a:t>
            </a:r>
            <a:r>
              <a:rPr kumimoji="0" lang="ru-RU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ru-RU" altLang="ru-RU" sz="1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5)Разложи на множители:   36</a:t>
            </a:r>
            <a:r>
              <a:rPr kumimoji="0" lang="en-US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ru-RU" altLang="ru-RU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49</a:t>
            </a:r>
            <a:r>
              <a:rPr kumimoji="0" lang="en-US" alt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ru-RU" altLang="ru-RU" sz="18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8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н)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(6</a:t>
            </a:r>
            <a:r>
              <a:rPr kumimoji="0" lang="en-US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ru-RU" altLang="ru-RU" sz="1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7</a:t>
            </a:r>
            <a:r>
              <a:rPr kumimoji="0" lang="en-US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о) 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(6</a:t>
            </a:r>
            <a:r>
              <a:rPr kumimoji="0" lang="en-US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ru-RU" altLang="ru-RU" sz="1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7</a:t>
            </a:r>
            <a:r>
              <a:rPr kumimoji="0" lang="en-US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(6</a:t>
            </a:r>
            <a:r>
              <a:rPr kumimoji="0" lang="en-US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ru-RU" altLang="ru-RU" sz="1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+ 7</a:t>
            </a:r>
            <a:r>
              <a:rPr kumimoji="0" lang="en-US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en-US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(6</a:t>
            </a:r>
            <a:r>
              <a:rPr kumimoji="0" lang="en-US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7</a:t>
            </a:r>
            <a:r>
              <a:rPr kumimoji="0" lang="en-US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(6</a:t>
            </a:r>
            <a:r>
              <a:rPr kumimoji="0" lang="en-US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+ 7</a:t>
            </a:r>
            <a:r>
              <a:rPr kumimoji="0" lang="en-US" alt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06680"/>
            <a:ext cx="10241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«Проверь соседа»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5920" y="5064284"/>
            <a:ext cx="9662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be-BY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1-б, 2-г, 3-и, 4-к, 5-о.                             </a:t>
            </a:r>
            <a:r>
              <a:rPr lang="be-B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1-б, 2-г, 3-и, 4-к, 5-о.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65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9760" y="1722120"/>
            <a:ext cx="89763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Каждый верный ответ оценивается в 2 балла, за неверный - 0 баллов.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Сумму набранных баллов выставляем в «ОЦЕНОЧНЫЙ ЛИСТ».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58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386</TotalTime>
  <Words>262</Words>
  <Application>Microsoft Office PowerPoint</Application>
  <PresentationFormat>Широкоэкранный</PresentationFormat>
  <Paragraphs>117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Century Gothic</vt:lpstr>
      <vt:lpstr>Times New Roman</vt:lpstr>
      <vt:lpstr>Wingdings</vt:lpstr>
      <vt:lpstr>Wingdings 3</vt:lpstr>
      <vt:lpstr>Легкий дым</vt:lpstr>
      <vt:lpstr>Применение формул сокращенного умножения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Формулы сокращенного умножения</dc:title>
  <dc:creator>Oleg</dc:creator>
  <cp:lastModifiedBy>Oleg</cp:lastModifiedBy>
  <cp:revision>23</cp:revision>
  <dcterms:created xsi:type="dcterms:W3CDTF">2020-12-10T21:35:25Z</dcterms:created>
  <dcterms:modified xsi:type="dcterms:W3CDTF">2020-12-11T04:01:53Z</dcterms:modified>
</cp:coreProperties>
</file>