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3" r:id="rId3"/>
    <p:sldId id="284" r:id="rId4"/>
    <p:sldId id="286" r:id="rId5"/>
    <p:sldId id="265" r:id="rId6"/>
    <p:sldId id="266" r:id="rId7"/>
    <p:sldId id="267" r:id="rId8"/>
    <p:sldId id="287" r:id="rId9"/>
    <p:sldId id="269" r:id="rId10"/>
    <p:sldId id="289" r:id="rId11"/>
    <p:sldId id="273" r:id="rId12"/>
    <p:sldId id="290" r:id="rId13"/>
    <p:sldId id="275" r:id="rId14"/>
    <p:sldId id="292" r:id="rId15"/>
    <p:sldId id="277" r:id="rId16"/>
    <p:sldId id="293" r:id="rId17"/>
    <p:sldId id="279" r:id="rId18"/>
    <p:sldId id="294" r:id="rId19"/>
    <p:sldId id="281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20" r:id="rId32"/>
    <p:sldId id="321" r:id="rId33"/>
    <p:sldId id="322" r:id="rId34"/>
    <p:sldId id="323" r:id="rId35"/>
    <p:sldId id="310" r:id="rId36"/>
    <p:sldId id="308" r:id="rId37"/>
    <p:sldId id="314" r:id="rId38"/>
    <p:sldId id="307" r:id="rId39"/>
    <p:sldId id="311" r:id="rId40"/>
    <p:sldId id="312" r:id="rId41"/>
    <p:sldId id="313" r:id="rId42"/>
    <p:sldId id="319" r:id="rId43"/>
    <p:sldId id="317" r:id="rId44"/>
    <p:sldId id="325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FF3300"/>
    <a:srgbClr val="00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708" autoAdjust="0"/>
  </p:normalViewPr>
  <p:slideViewPr>
    <p:cSldViewPr>
      <p:cViewPr varScale="1">
        <p:scale>
          <a:sx n="109" d="100"/>
          <a:sy n="109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BEF3EC-CCF1-4017-B312-C1CDBC396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0659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163878-7523-448D-9AFD-5FE1BBA25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064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3BF3-A3E3-4E88-B346-27C7C4D300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8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34B5-2495-4ED2-848C-9C1E67B1B2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556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6D7B-56B0-4DCE-B491-28A554EA86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70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2DE7-4FD3-4A1D-AA8F-8C0797573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90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236-52E6-46F8-880E-A402E2E4A9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413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596D5-C744-4000-B356-81F7C3F291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23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6421D-77DA-4C14-9D8D-6AC3ECF0CA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084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77AF-2AF5-484D-97E8-4732B667F0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254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7230-F189-4962-97B6-E0440378BE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085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E69F3-0BCA-4FFC-82C6-B6108B6D06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19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EF30-1D28-406A-A927-98E9342239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118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588CE3-BDF2-455F-ADD5-A55C08DF05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slide" Target="slide15.xml"/><Relationship Id="rId5" Type="http://schemas.openxmlformats.org/officeDocument/2006/relationships/slide" Target="slide32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slide" Target="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slide" Target="slide19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image" Target="../media/image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jpeg"/><Relationship Id="rId11" Type="http://schemas.openxmlformats.org/officeDocument/2006/relationships/slide" Target="slide35.xml"/><Relationship Id="rId5" Type="http://schemas.openxmlformats.org/officeDocument/2006/relationships/image" Target="../media/image10.jpeg"/><Relationship Id="rId10" Type="http://schemas.openxmlformats.org/officeDocument/2006/relationships/image" Target="../media/image7.w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8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0"/>
            <a:ext cx="92519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9288" y="1052513"/>
            <a:ext cx="7772400" cy="2663825"/>
          </a:xfrm>
        </p:spPr>
        <p:txBody>
          <a:bodyPr/>
          <a:lstStyle/>
          <a:p>
            <a:pPr eaLnBrk="1" hangingPunct="1"/>
            <a:r>
              <a:rPr lang="ru-RU" sz="4000" dirty="0">
                <a:solidFill>
                  <a:schemeClr val="bg1"/>
                </a:solidFill>
                <a:latin typeface="+mn-lt"/>
              </a:rPr>
              <a:t>Обобщение и систематизация изученного материала по теме</a:t>
            </a:r>
            <a:br>
              <a:rPr lang="ru-RU" sz="4000" dirty="0">
                <a:solidFill>
                  <a:schemeClr val="bg1"/>
                </a:solidFill>
                <a:latin typeface="+mn-lt"/>
              </a:rPr>
            </a:br>
            <a:r>
              <a:rPr lang="ru-RU" altLang="ru-RU" sz="3700" dirty="0" smtClean="0">
                <a:solidFill>
                  <a:schemeClr val="bg1"/>
                </a:solidFill>
                <a:latin typeface="+mn-lt"/>
              </a:rPr>
              <a:t>«</a:t>
            </a:r>
            <a:r>
              <a:rPr lang="ru-RU" sz="4000" dirty="0" smtClean="0">
                <a:solidFill>
                  <a:schemeClr val="bg1"/>
                </a:solidFill>
                <a:latin typeface="+mn-lt"/>
              </a:rPr>
              <a:t>Действия</a:t>
            </a:r>
            <a:br>
              <a:rPr lang="ru-RU" sz="4000" dirty="0" smtClean="0">
                <a:solidFill>
                  <a:schemeClr val="bg1"/>
                </a:solidFill>
                <a:latin typeface="+mn-lt"/>
              </a:rPr>
            </a:br>
            <a:r>
              <a:rPr lang="ru-RU" sz="4000" dirty="0" smtClean="0">
                <a:solidFill>
                  <a:schemeClr val="bg1"/>
                </a:solidFill>
                <a:latin typeface="+mn-lt"/>
              </a:rPr>
              <a:t> с десятичными дробями</a:t>
            </a:r>
            <a:r>
              <a:rPr lang="ru-RU" altLang="ru-RU" sz="3700" dirty="0" smtClean="0">
                <a:solidFill>
                  <a:schemeClr val="bg1"/>
                </a:solidFill>
                <a:latin typeface="+mn-lt"/>
              </a:rPr>
              <a:t>»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45013" y="4581525"/>
            <a:ext cx="3744912" cy="140176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bg1"/>
                </a:solidFill>
              </a:rPr>
              <a:t>6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929188" y="2500313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4" idx="0"/>
            <a:endCxn id="24" idx="4"/>
          </p:cNvCxnSpPr>
          <p:nvPr/>
        </p:nvCxnSpPr>
        <p:spPr>
          <a:xfrm flipH="1" flipV="1">
            <a:off x="5786438" y="1463675"/>
            <a:ext cx="0" cy="10366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78538" y="1563688"/>
            <a:ext cx="701675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6" idx="2"/>
          </p:cNvCxnSpPr>
          <p:nvPr/>
        </p:nvCxnSpPr>
        <p:spPr>
          <a:xfrm>
            <a:off x="6643688" y="3370263"/>
            <a:ext cx="1143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9" idx="0"/>
          </p:cNvCxnSpPr>
          <p:nvPr/>
        </p:nvCxnSpPr>
        <p:spPr>
          <a:xfrm flipV="1">
            <a:off x="5786438" y="4214813"/>
            <a:ext cx="1587" cy="10858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995738" y="3789363"/>
            <a:ext cx="1076325" cy="6175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7" idx="6"/>
          </p:cNvCxnSpPr>
          <p:nvPr/>
        </p:nvCxnSpPr>
        <p:spPr>
          <a:xfrm flipV="1">
            <a:off x="3895725" y="3357563"/>
            <a:ext cx="1033463" cy="34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30975" y="3705225"/>
            <a:ext cx="993775" cy="7016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463" y="1563688"/>
            <a:ext cx="715962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500813" y="428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5,02+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+1,5=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143500" y="17780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3,7+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+1,2=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3300"/>
                </a:solidFill>
              </a:rPr>
              <a:t>4,9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9363" y="458788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6" name="Овал 25"/>
          <p:cNvSpPr/>
          <p:nvPr/>
        </p:nvSpPr>
        <p:spPr>
          <a:xfrm>
            <a:off x="7786688" y="27273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7" name="Овал 26"/>
          <p:cNvSpPr/>
          <p:nvPr/>
        </p:nvSpPr>
        <p:spPr>
          <a:xfrm>
            <a:off x="2609850" y="27495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8" name="Овал 27"/>
          <p:cNvSpPr/>
          <p:nvPr/>
        </p:nvSpPr>
        <p:spPr>
          <a:xfrm>
            <a:off x="6486525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9" name="Овал 28"/>
          <p:cNvSpPr/>
          <p:nvPr/>
        </p:nvSpPr>
        <p:spPr>
          <a:xfrm>
            <a:off x="5143500" y="53006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0" name="Овал 29"/>
          <p:cNvSpPr/>
          <p:nvPr/>
        </p:nvSpPr>
        <p:spPr>
          <a:xfrm>
            <a:off x="3789363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11283" name="TextBox 31"/>
          <p:cNvSpPr txBox="1">
            <a:spLocks noChangeArrowheads="1"/>
          </p:cNvSpPr>
          <p:nvPr/>
        </p:nvSpPr>
        <p:spPr bwMode="auto">
          <a:xfrm>
            <a:off x="395288" y="260350"/>
            <a:ext cx="2214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u="sng">
                <a:latin typeface="Constantia" pitchFamily="18" charset="0"/>
              </a:rPr>
              <a:t>Ответы:</a:t>
            </a:r>
          </a:p>
        </p:txBody>
      </p:sp>
      <p:graphicFrame>
        <p:nvGraphicFramePr>
          <p:cNvPr id="11284" name="Object 33"/>
          <p:cNvGraphicFramePr>
            <a:graphicFrameLocks noChangeAspect="1"/>
          </p:cNvGraphicFramePr>
          <p:nvPr/>
        </p:nvGraphicFramePr>
        <p:xfrm>
          <a:off x="4508500" y="33909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Формула" r:id="rId3" imgW="126670" imgH="76002" progId="Equation.3">
                  <p:embed/>
                </p:oleObj>
              </mc:Choice>
              <mc:Fallback>
                <p:oleObj name="Формула" r:id="rId3" imgW="126670" imgH="76002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90900"/>
                        <a:ext cx="127000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5" name="Rectangle 3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4949825" y="3068638"/>
            <a:ext cx="1890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9,4-7,3</a:t>
            </a:r>
          </a:p>
        </p:txBody>
      </p:sp>
      <p:sp>
        <p:nvSpPr>
          <p:cNvPr id="34" name="Овал 33"/>
          <p:cNvSpPr/>
          <p:nvPr/>
        </p:nvSpPr>
        <p:spPr>
          <a:xfrm>
            <a:off x="7524750" y="14287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 smtClean="0">
                <a:solidFill>
                  <a:schemeClr val="bg1"/>
                </a:solidFill>
              </a:rPr>
              <a:t>?</a:t>
            </a:r>
            <a:endParaRPr lang="ru-RU" sz="8800" dirty="0">
              <a:solidFill>
                <a:schemeClr val="bg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857500" y="146367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6" name="Овал 35"/>
          <p:cNvSpPr/>
          <p:nvPr/>
        </p:nvSpPr>
        <p:spPr>
          <a:xfrm>
            <a:off x="7494588" y="40481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7" name="Овал 36"/>
          <p:cNvSpPr/>
          <p:nvPr/>
        </p:nvSpPr>
        <p:spPr>
          <a:xfrm>
            <a:off x="2857500" y="40560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6486525" y="2276475"/>
            <a:ext cx="1181100" cy="6477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189663" y="4065588"/>
            <a:ext cx="685800" cy="9350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572000" y="4076700"/>
            <a:ext cx="755650" cy="923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995738" y="2420938"/>
            <a:ext cx="1011237" cy="5032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5" name="TextBox 5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1101725"/>
            <a:ext cx="1079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4,9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1296" name="TextBox 5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42875" y="1809750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6,52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1297" name="TextBox 6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2636838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2,1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1298" name="TextBox 6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00167" y="4217988"/>
            <a:ext cx="110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20,01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1299" name="TextBox 819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28762" y="1852613"/>
            <a:ext cx="971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0,06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1300" name="TextBox 819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844675" y="5762625"/>
            <a:ext cx="129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720,69</a:t>
            </a:r>
          </a:p>
        </p:txBody>
      </p:sp>
      <p:sp>
        <p:nvSpPr>
          <p:cNvPr id="11301" name="TextBox 819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7975" y="4997450"/>
            <a:ext cx="190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0,72069</a:t>
            </a:r>
          </a:p>
        </p:txBody>
      </p:sp>
      <p:sp>
        <p:nvSpPr>
          <p:cNvPr id="11302" name="TextBox 819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34036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7206,9</a:t>
            </a:r>
          </a:p>
        </p:txBody>
      </p:sp>
      <p:sp>
        <p:nvSpPr>
          <p:cNvPr id="11303" name="TextBox 819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5713413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90600</a:t>
            </a:r>
          </a:p>
        </p:txBody>
      </p:sp>
      <p:sp>
        <p:nvSpPr>
          <p:cNvPr id="11304" name="TextBox 819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385888" y="1104900"/>
            <a:ext cx="131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0,0906</a:t>
            </a:r>
          </a:p>
        </p:txBody>
      </p:sp>
      <p:sp>
        <p:nvSpPr>
          <p:cNvPr id="11305" name="TextBox 819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03200" y="4271963"/>
            <a:ext cx="1206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</a:t>
            </a:r>
          </a:p>
        </p:txBody>
      </p:sp>
      <p:sp>
        <p:nvSpPr>
          <p:cNvPr id="11306" name="TextBox 819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58888" y="2625725"/>
            <a:ext cx="143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12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70247" y="1563688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67171" y="1651497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87450" y="2924175"/>
            <a:ext cx="698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5400" b="1">
                <a:solidFill>
                  <a:srgbClr val="FF0000"/>
                </a:solidFill>
                <a:latin typeface="Arial" charset="0"/>
              </a:rPr>
              <a:t>ОТВЕТ НЕ ВЕРНЫЙ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929188" y="2500313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4" idx="0"/>
            <a:endCxn id="24" idx="4"/>
          </p:cNvCxnSpPr>
          <p:nvPr/>
        </p:nvCxnSpPr>
        <p:spPr>
          <a:xfrm flipH="1" flipV="1">
            <a:off x="5786438" y="1463675"/>
            <a:ext cx="0" cy="10366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78538" y="1563688"/>
            <a:ext cx="701675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6" idx="2"/>
          </p:cNvCxnSpPr>
          <p:nvPr/>
        </p:nvCxnSpPr>
        <p:spPr>
          <a:xfrm>
            <a:off x="6643688" y="3370263"/>
            <a:ext cx="1143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9" idx="0"/>
          </p:cNvCxnSpPr>
          <p:nvPr/>
        </p:nvCxnSpPr>
        <p:spPr>
          <a:xfrm flipV="1">
            <a:off x="5786438" y="4214813"/>
            <a:ext cx="1587" cy="10858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995738" y="3789363"/>
            <a:ext cx="1076325" cy="6175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7" idx="6"/>
          </p:cNvCxnSpPr>
          <p:nvPr/>
        </p:nvCxnSpPr>
        <p:spPr>
          <a:xfrm flipV="1">
            <a:off x="3895725" y="3357563"/>
            <a:ext cx="1033463" cy="34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30975" y="3705225"/>
            <a:ext cx="993775" cy="7016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463" y="1563688"/>
            <a:ext cx="715962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500813" y="428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5,02+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+1,5=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143500" y="17780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3,7+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+1,2=</a:t>
            </a:r>
            <a:r>
              <a:rPr lang="ru-RU" sz="2800" b="1" dirty="0" smtClean="0">
                <a:solidFill>
                  <a:srgbClr val="FF3300"/>
                </a:solidFill>
              </a:rPr>
              <a:t>4,9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9363" y="458788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6" name="Овал 25"/>
          <p:cNvSpPr/>
          <p:nvPr/>
        </p:nvSpPr>
        <p:spPr>
          <a:xfrm>
            <a:off x="7786688" y="27273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7" name="Овал 26"/>
          <p:cNvSpPr/>
          <p:nvPr/>
        </p:nvSpPr>
        <p:spPr>
          <a:xfrm>
            <a:off x="2609850" y="27495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8" name="Овал 27"/>
          <p:cNvSpPr/>
          <p:nvPr/>
        </p:nvSpPr>
        <p:spPr>
          <a:xfrm>
            <a:off x="6486525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9" name="Овал 28"/>
          <p:cNvSpPr/>
          <p:nvPr/>
        </p:nvSpPr>
        <p:spPr>
          <a:xfrm>
            <a:off x="5143500" y="53006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0" name="Овал 29"/>
          <p:cNvSpPr/>
          <p:nvPr/>
        </p:nvSpPr>
        <p:spPr>
          <a:xfrm>
            <a:off x="3789363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13331" name="TextBox 31"/>
          <p:cNvSpPr txBox="1">
            <a:spLocks noChangeArrowheads="1"/>
          </p:cNvSpPr>
          <p:nvPr/>
        </p:nvSpPr>
        <p:spPr bwMode="auto">
          <a:xfrm>
            <a:off x="395288" y="260350"/>
            <a:ext cx="2214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u="sng">
                <a:latin typeface="Constantia" pitchFamily="18" charset="0"/>
              </a:rPr>
              <a:t>Ответы:</a:t>
            </a:r>
          </a:p>
        </p:txBody>
      </p:sp>
      <p:graphicFrame>
        <p:nvGraphicFramePr>
          <p:cNvPr id="13332" name="Object 33"/>
          <p:cNvGraphicFramePr>
            <a:graphicFrameLocks noChangeAspect="1"/>
          </p:cNvGraphicFramePr>
          <p:nvPr/>
        </p:nvGraphicFramePr>
        <p:xfrm>
          <a:off x="4508500" y="33909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Формула" r:id="rId3" imgW="126670" imgH="76002" progId="Equation.3">
                  <p:embed/>
                </p:oleObj>
              </mc:Choice>
              <mc:Fallback>
                <p:oleObj name="Формула" r:id="rId3" imgW="126670" imgH="76002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90900"/>
                        <a:ext cx="127000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3" name="Rectangle 3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4857752" y="3071810"/>
            <a:ext cx="1890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28,09-8,08</a:t>
            </a:r>
          </a:p>
        </p:txBody>
      </p:sp>
      <p:sp>
        <p:nvSpPr>
          <p:cNvPr id="34" name="Овал 33"/>
          <p:cNvSpPr/>
          <p:nvPr/>
        </p:nvSpPr>
        <p:spPr>
          <a:xfrm>
            <a:off x="7524750" y="14287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9,4-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-7,3=</a:t>
            </a:r>
            <a:endParaRPr lang="ru-RU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2,1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857500" y="146367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6" name="Овал 35"/>
          <p:cNvSpPr/>
          <p:nvPr/>
        </p:nvSpPr>
        <p:spPr>
          <a:xfrm>
            <a:off x="7494588" y="40481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7" name="Овал 36"/>
          <p:cNvSpPr/>
          <p:nvPr/>
        </p:nvSpPr>
        <p:spPr>
          <a:xfrm>
            <a:off x="2857500" y="40560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6486525" y="2276475"/>
            <a:ext cx="1181100" cy="6477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189663" y="4065588"/>
            <a:ext cx="685800" cy="9350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572000" y="4076700"/>
            <a:ext cx="755650" cy="923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995738" y="2420938"/>
            <a:ext cx="1011237" cy="5032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3" name="TextBox 5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1101725"/>
            <a:ext cx="1079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4,9</a:t>
            </a:r>
          </a:p>
        </p:txBody>
      </p:sp>
      <p:sp>
        <p:nvSpPr>
          <p:cNvPr id="13344" name="TextBox 5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42875" y="1809750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6,52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3345" name="TextBox 6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2636838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2,1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3346" name="TextBox 6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502570" y="4217988"/>
            <a:ext cx="1197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20,01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3347" name="TextBox 819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28762" y="1852613"/>
            <a:ext cx="971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0,06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3348" name="TextBox 819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844675" y="5762625"/>
            <a:ext cx="129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720,69</a:t>
            </a:r>
          </a:p>
        </p:txBody>
      </p:sp>
      <p:sp>
        <p:nvSpPr>
          <p:cNvPr id="13349" name="TextBox 819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7975" y="4997450"/>
            <a:ext cx="190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0,72069</a:t>
            </a:r>
          </a:p>
        </p:txBody>
      </p:sp>
      <p:sp>
        <p:nvSpPr>
          <p:cNvPr id="13350" name="TextBox 819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34036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7206,9</a:t>
            </a:r>
          </a:p>
        </p:txBody>
      </p:sp>
      <p:sp>
        <p:nvSpPr>
          <p:cNvPr id="13351" name="TextBox 819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5713413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90600</a:t>
            </a:r>
          </a:p>
        </p:txBody>
      </p:sp>
      <p:sp>
        <p:nvSpPr>
          <p:cNvPr id="13352" name="TextBox 819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385888" y="1104900"/>
            <a:ext cx="131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0,0906</a:t>
            </a:r>
          </a:p>
        </p:txBody>
      </p:sp>
      <p:sp>
        <p:nvSpPr>
          <p:cNvPr id="13353" name="TextBox 819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03200" y="4271963"/>
            <a:ext cx="1206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</a:t>
            </a:r>
          </a:p>
        </p:txBody>
      </p:sp>
      <p:sp>
        <p:nvSpPr>
          <p:cNvPr id="13354" name="TextBox 819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58888" y="2625725"/>
            <a:ext cx="143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12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70247" y="1563688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39604" y="2215604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67171" y="1651497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87450" y="2924175"/>
            <a:ext cx="698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5400" b="1">
                <a:solidFill>
                  <a:srgbClr val="FF0000"/>
                </a:solidFill>
                <a:latin typeface="Arial" charset="0"/>
              </a:rPr>
              <a:t>ОТВЕТ НЕ ВЕРНЫЙ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929188" y="2500313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4" idx="0"/>
            <a:endCxn id="24" idx="4"/>
          </p:cNvCxnSpPr>
          <p:nvPr/>
        </p:nvCxnSpPr>
        <p:spPr>
          <a:xfrm flipH="1" flipV="1">
            <a:off x="5786438" y="1463675"/>
            <a:ext cx="0" cy="10366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78538" y="1563688"/>
            <a:ext cx="701675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6" idx="2"/>
          </p:cNvCxnSpPr>
          <p:nvPr/>
        </p:nvCxnSpPr>
        <p:spPr>
          <a:xfrm>
            <a:off x="6643688" y="3370263"/>
            <a:ext cx="1143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9" idx="0"/>
          </p:cNvCxnSpPr>
          <p:nvPr/>
        </p:nvCxnSpPr>
        <p:spPr>
          <a:xfrm flipV="1">
            <a:off x="5786438" y="4214813"/>
            <a:ext cx="1587" cy="10858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995738" y="3789363"/>
            <a:ext cx="1076325" cy="6175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7" idx="6"/>
          </p:cNvCxnSpPr>
          <p:nvPr/>
        </p:nvCxnSpPr>
        <p:spPr>
          <a:xfrm flipV="1">
            <a:off x="3895725" y="3357563"/>
            <a:ext cx="1033463" cy="34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30975" y="3705225"/>
            <a:ext cx="993775" cy="7016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463" y="1563688"/>
            <a:ext cx="715962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500813" y="428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5,02+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+1,5=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143500" y="17780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3,7+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+1,2=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3300"/>
                </a:solidFill>
              </a:rPr>
              <a:t>4,9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9363" y="458788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6" name="Овал 25"/>
          <p:cNvSpPr/>
          <p:nvPr/>
        </p:nvSpPr>
        <p:spPr>
          <a:xfrm>
            <a:off x="7786688" y="27273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28,09-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-8,08= =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20,01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09850" y="27495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8" name="Овал 27"/>
          <p:cNvSpPr/>
          <p:nvPr/>
        </p:nvSpPr>
        <p:spPr>
          <a:xfrm>
            <a:off x="6486525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9" name="Овал 28"/>
          <p:cNvSpPr/>
          <p:nvPr/>
        </p:nvSpPr>
        <p:spPr>
          <a:xfrm>
            <a:off x="5143500" y="53006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0" name="Овал 29"/>
          <p:cNvSpPr/>
          <p:nvPr/>
        </p:nvSpPr>
        <p:spPr>
          <a:xfrm>
            <a:off x="3789363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15379" name="TextBox 31"/>
          <p:cNvSpPr txBox="1">
            <a:spLocks noChangeArrowheads="1"/>
          </p:cNvSpPr>
          <p:nvPr/>
        </p:nvSpPr>
        <p:spPr bwMode="auto">
          <a:xfrm>
            <a:off x="395288" y="260350"/>
            <a:ext cx="2214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u="sng">
                <a:latin typeface="Constantia" pitchFamily="18" charset="0"/>
              </a:rPr>
              <a:t>Ответы:</a:t>
            </a:r>
          </a:p>
        </p:txBody>
      </p:sp>
      <p:graphicFrame>
        <p:nvGraphicFramePr>
          <p:cNvPr id="15380" name="Object 33"/>
          <p:cNvGraphicFramePr>
            <a:graphicFrameLocks noChangeAspect="1"/>
          </p:cNvGraphicFramePr>
          <p:nvPr/>
        </p:nvGraphicFramePr>
        <p:xfrm>
          <a:off x="4508500" y="33909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8" name="Формула" r:id="rId3" imgW="126670" imgH="76002" progId="Equation.3">
                  <p:embed/>
                </p:oleObj>
              </mc:Choice>
              <mc:Fallback>
                <p:oleObj name="Формула" r:id="rId3" imgW="126670" imgH="76002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90900"/>
                        <a:ext cx="127000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1" name="Rectangle 3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5000628" y="3071810"/>
            <a:ext cx="1890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0,2∙0,3</a:t>
            </a:r>
          </a:p>
        </p:txBody>
      </p:sp>
      <p:sp>
        <p:nvSpPr>
          <p:cNvPr id="34" name="Овал 33"/>
          <p:cNvSpPr/>
          <p:nvPr/>
        </p:nvSpPr>
        <p:spPr>
          <a:xfrm>
            <a:off x="7524750" y="14287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9,4-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-7,3=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2,1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857500" y="146367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6" name="Овал 35">
            <a:hlinkClick r:id="rId5" action="ppaction://hlinksldjump"/>
          </p:cNvPr>
          <p:cNvSpPr/>
          <p:nvPr/>
        </p:nvSpPr>
        <p:spPr>
          <a:xfrm>
            <a:off x="7494588" y="40481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8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857500" y="40560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6486525" y="2276475"/>
            <a:ext cx="1181100" cy="6477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189663" y="4065588"/>
            <a:ext cx="685800" cy="9350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572000" y="4076700"/>
            <a:ext cx="755650" cy="923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995738" y="2420938"/>
            <a:ext cx="1011237" cy="5032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91" name="TextBox 5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1101725"/>
            <a:ext cx="1079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4,9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5392" name="TextBox 5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42875" y="1809750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6,52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5393" name="TextBox 6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2636838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2,1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5394" name="TextBox 6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385888" y="4217988"/>
            <a:ext cx="1328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20,01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5395" name="TextBox 819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528762" y="1852613"/>
            <a:ext cx="900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0,06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5396" name="TextBox 819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844675" y="5762625"/>
            <a:ext cx="129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720,69</a:t>
            </a:r>
          </a:p>
        </p:txBody>
      </p:sp>
      <p:sp>
        <p:nvSpPr>
          <p:cNvPr id="15397" name="TextBox 819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07975" y="4997450"/>
            <a:ext cx="190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0,72069</a:t>
            </a:r>
          </a:p>
        </p:txBody>
      </p:sp>
      <p:sp>
        <p:nvSpPr>
          <p:cNvPr id="15398" name="TextBox 819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34036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7206,9</a:t>
            </a:r>
          </a:p>
        </p:txBody>
      </p:sp>
      <p:sp>
        <p:nvSpPr>
          <p:cNvPr id="15399" name="TextBox 819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5713413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90600</a:t>
            </a:r>
          </a:p>
        </p:txBody>
      </p:sp>
      <p:sp>
        <p:nvSpPr>
          <p:cNvPr id="15400" name="TextBox 819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385888" y="1104900"/>
            <a:ext cx="131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0,0906</a:t>
            </a:r>
          </a:p>
        </p:txBody>
      </p:sp>
      <p:sp>
        <p:nvSpPr>
          <p:cNvPr id="15401" name="TextBox 819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03200" y="4271963"/>
            <a:ext cx="1206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</a:t>
            </a:r>
          </a:p>
        </p:txBody>
      </p:sp>
      <p:sp>
        <p:nvSpPr>
          <p:cNvPr id="15402" name="TextBox 819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258888" y="2625725"/>
            <a:ext cx="143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12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70247" y="1563688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39604" y="2215604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67171" y="1651497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26426" y="2972842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7956376" y="6237288"/>
            <a:ext cx="854249" cy="349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87450" y="2924175"/>
            <a:ext cx="698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5400" b="1">
                <a:solidFill>
                  <a:srgbClr val="FF0000"/>
                </a:solidFill>
                <a:latin typeface="Arial" charset="0"/>
              </a:rPr>
              <a:t>ОТВЕТ НЕ ВЕРНЫЙ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929188" y="2500313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4" idx="0"/>
            <a:endCxn id="24" idx="4"/>
          </p:cNvCxnSpPr>
          <p:nvPr/>
        </p:nvCxnSpPr>
        <p:spPr>
          <a:xfrm flipH="1" flipV="1">
            <a:off x="5786438" y="1463675"/>
            <a:ext cx="0" cy="10366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78538" y="1563688"/>
            <a:ext cx="701675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6" idx="2"/>
          </p:cNvCxnSpPr>
          <p:nvPr/>
        </p:nvCxnSpPr>
        <p:spPr>
          <a:xfrm>
            <a:off x="6643688" y="3370263"/>
            <a:ext cx="1143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9" idx="0"/>
          </p:cNvCxnSpPr>
          <p:nvPr/>
        </p:nvCxnSpPr>
        <p:spPr>
          <a:xfrm flipV="1">
            <a:off x="5786438" y="4214813"/>
            <a:ext cx="1587" cy="10858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995738" y="3789363"/>
            <a:ext cx="1076325" cy="6175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7" idx="6"/>
          </p:cNvCxnSpPr>
          <p:nvPr/>
        </p:nvCxnSpPr>
        <p:spPr>
          <a:xfrm flipV="1">
            <a:off x="3895725" y="3357563"/>
            <a:ext cx="1033463" cy="34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30975" y="3705225"/>
            <a:ext cx="993775" cy="7016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463" y="1563688"/>
            <a:ext cx="715962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500813" y="428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5,02+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+1,5=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143500" y="17780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3,7+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+1,2=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3300"/>
                </a:solidFill>
              </a:rPr>
              <a:t>4,9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9363" y="458788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6" name="Овал 25"/>
          <p:cNvSpPr/>
          <p:nvPr/>
        </p:nvSpPr>
        <p:spPr>
          <a:xfrm>
            <a:off x="7786688" y="27273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28,09-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-8,08= =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20,01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09850" y="27495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8" name="Овал 27"/>
          <p:cNvSpPr/>
          <p:nvPr/>
        </p:nvSpPr>
        <p:spPr>
          <a:xfrm>
            <a:off x="6486525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9" name="Овал 28"/>
          <p:cNvSpPr/>
          <p:nvPr/>
        </p:nvSpPr>
        <p:spPr>
          <a:xfrm>
            <a:off x="5143500" y="53006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0" name="Овал 29"/>
          <p:cNvSpPr/>
          <p:nvPr/>
        </p:nvSpPr>
        <p:spPr>
          <a:xfrm>
            <a:off x="3789363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17427" name="TextBox 31"/>
          <p:cNvSpPr txBox="1">
            <a:spLocks noChangeArrowheads="1"/>
          </p:cNvSpPr>
          <p:nvPr/>
        </p:nvSpPr>
        <p:spPr bwMode="auto">
          <a:xfrm>
            <a:off x="395288" y="260350"/>
            <a:ext cx="2214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u="sng">
                <a:latin typeface="Constantia" pitchFamily="18" charset="0"/>
              </a:rPr>
              <a:t>Ответы:</a:t>
            </a:r>
          </a:p>
        </p:txBody>
      </p:sp>
      <p:graphicFrame>
        <p:nvGraphicFramePr>
          <p:cNvPr id="17428" name="Object 33"/>
          <p:cNvGraphicFramePr>
            <a:graphicFrameLocks noChangeAspect="1"/>
          </p:cNvGraphicFramePr>
          <p:nvPr/>
        </p:nvGraphicFramePr>
        <p:xfrm>
          <a:off x="4508500" y="33909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Формула" r:id="rId3" imgW="126670" imgH="76002" progId="Equation.3">
                  <p:embed/>
                </p:oleObj>
              </mc:Choice>
              <mc:Fallback>
                <p:oleObj name="Формула" r:id="rId3" imgW="126670" imgH="76002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90900"/>
                        <a:ext cx="127000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9" name="Rectangle 3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4949825" y="3068638"/>
            <a:ext cx="1890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7,2:0,6</a:t>
            </a:r>
          </a:p>
        </p:txBody>
      </p:sp>
      <p:sp>
        <p:nvSpPr>
          <p:cNvPr id="34" name="Овал 33"/>
          <p:cNvSpPr/>
          <p:nvPr/>
        </p:nvSpPr>
        <p:spPr>
          <a:xfrm>
            <a:off x="7524750" y="14287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9,4-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-7,3=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2,1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857500" y="146367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6" name="Овал 35"/>
          <p:cNvSpPr/>
          <p:nvPr/>
        </p:nvSpPr>
        <p:spPr>
          <a:xfrm>
            <a:off x="7494588" y="40481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0,2∙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∙0,3=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=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0,06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857500" y="40560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6486525" y="2276475"/>
            <a:ext cx="1181100" cy="6477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189663" y="4065588"/>
            <a:ext cx="685800" cy="9350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572000" y="4076700"/>
            <a:ext cx="755650" cy="923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995738" y="2420938"/>
            <a:ext cx="1011237" cy="5032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9" name="TextBox 5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1101725"/>
            <a:ext cx="1079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4,9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7440" name="TextBox 5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42875" y="1809750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6,52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7441" name="TextBox 6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2636838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2,1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7442" name="TextBox 6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409700" y="4217988"/>
            <a:ext cx="1200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20,01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7443" name="TextBox 819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28762" y="1852613"/>
            <a:ext cx="900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0,06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7444" name="TextBox 819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295400" y="2625725"/>
            <a:ext cx="1400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12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7445" name="TextBox 819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844675" y="5762625"/>
            <a:ext cx="129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720,69</a:t>
            </a:r>
          </a:p>
        </p:txBody>
      </p:sp>
      <p:sp>
        <p:nvSpPr>
          <p:cNvPr id="17446" name="TextBox 819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7975" y="4997450"/>
            <a:ext cx="190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0,72069</a:t>
            </a:r>
          </a:p>
        </p:txBody>
      </p:sp>
      <p:sp>
        <p:nvSpPr>
          <p:cNvPr id="17447" name="TextBox 819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34036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7206,9</a:t>
            </a:r>
          </a:p>
        </p:txBody>
      </p:sp>
      <p:sp>
        <p:nvSpPr>
          <p:cNvPr id="17448" name="TextBox 819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5713413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90600</a:t>
            </a:r>
          </a:p>
        </p:txBody>
      </p:sp>
      <p:sp>
        <p:nvSpPr>
          <p:cNvPr id="17449" name="TextBox 819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385888" y="1104900"/>
            <a:ext cx="131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0,0906</a:t>
            </a:r>
          </a:p>
        </p:txBody>
      </p:sp>
      <p:sp>
        <p:nvSpPr>
          <p:cNvPr id="17450" name="TextBox 819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03200" y="4271963"/>
            <a:ext cx="1206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70247" y="1563688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39604" y="2215604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80213" y="3691979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67171" y="1651497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44223" y="2945517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87450" y="2924175"/>
            <a:ext cx="698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5400" b="1">
                <a:solidFill>
                  <a:srgbClr val="FF0000"/>
                </a:solidFill>
                <a:latin typeface="Arial" charset="0"/>
              </a:rPr>
              <a:t>ОТВЕТ НЕ ВЕРНЫЙ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929188" y="2500313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4" idx="0"/>
            <a:endCxn id="24" idx="4"/>
          </p:cNvCxnSpPr>
          <p:nvPr/>
        </p:nvCxnSpPr>
        <p:spPr>
          <a:xfrm flipH="1" flipV="1">
            <a:off x="5786438" y="1463675"/>
            <a:ext cx="0" cy="10366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78538" y="1563688"/>
            <a:ext cx="701675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6" idx="2"/>
          </p:cNvCxnSpPr>
          <p:nvPr/>
        </p:nvCxnSpPr>
        <p:spPr>
          <a:xfrm>
            <a:off x="6643688" y="3370263"/>
            <a:ext cx="1143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9" idx="0"/>
          </p:cNvCxnSpPr>
          <p:nvPr/>
        </p:nvCxnSpPr>
        <p:spPr>
          <a:xfrm flipV="1">
            <a:off x="5786438" y="4214813"/>
            <a:ext cx="1587" cy="10858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995738" y="3789363"/>
            <a:ext cx="1076325" cy="6175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7" idx="6"/>
          </p:cNvCxnSpPr>
          <p:nvPr/>
        </p:nvCxnSpPr>
        <p:spPr>
          <a:xfrm flipV="1">
            <a:off x="3895725" y="3357563"/>
            <a:ext cx="1033463" cy="34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30975" y="3705225"/>
            <a:ext cx="993775" cy="7016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463" y="1563688"/>
            <a:ext cx="715962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500813" y="428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5,02+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+1,5=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143500" y="17780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3,7+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+1,2=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3300"/>
                </a:solidFill>
              </a:rPr>
              <a:t>4,9</a:t>
            </a:r>
            <a:endParaRPr lang="ru-RU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9363" y="458788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6" name="Овал 25"/>
          <p:cNvSpPr/>
          <p:nvPr/>
        </p:nvSpPr>
        <p:spPr>
          <a:xfrm>
            <a:off x="7786688" y="27273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28,09-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-8,08= =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20,01</a:t>
            </a:r>
          </a:p>
        </p:txBody>
      </p:sp>
      <p:sp>
        <p:nvSpPr>
          <p:cNvPr id="27" name="Овал 26"/>
          <p:cNvSpPr/>
          <p:nvPr/>
        </p:nvSpPr>
        <p:spPr>
          <a:xfrm>
            <a:off x="2609850" y="27495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8" name="Овал 27"/>
          <p:cNvSpPr/>
          <p:nvPr/>
        </p:nvSpPr>
        <p:spPr>
          <a:xfrm>
            <a:off x="6486525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7,2: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:0,6=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вал 28">
            <a:hlinkClick r:id="rId3" action="ppaction://hlinksldjump"/>
          </p:cNvPr>
          <p:cNvSpPr/>
          <p:nvPr/>
        </p:nvSpPr>
        <p:spPr>
          <a:xfrm>
            <a:off x="5143500" y="53006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789363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19475" name="TextBox 31"/>
          <p:cNvSpPr txBox="1">
            <a:spLocks noChangeArrowheads="1"/>
          </p:cNvSpPr>
          <p:nvPr/>
        </p:nvSpPr>
        <p:spPr bwMode="auto">
          <a:xfrm>
            <a:off x="395288" y="260350"/>
            <a:ext cx="2214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u="sng">
                <a:latin typeface="Constantia" pitchFamily="18" charset="0"/>
              </a:rPr>
              <a:t>Ответы:</a:t>
            </a:r>
          </a:p>
        </p:txBody>
      </p:sp>
      <p:graphicFrame>
        <p:nvGraphicFramePr>
          <p:cNvPr id="19476" name="Object 33"/>
          <p:cNvGraphicFramePr>
            <a:graphicFrameLocks noChangeAspect="1"/>
          </p:cNvGraphicFramePr>
          <p:nvPr/>
        </p:nvGraphicFramePr>
        <p:xfrm>
          <a:off x="4508500" y="33909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Формула" r:id="rId4" imgW="126670" imgH="76002" progId="Equation.3">
                  <p:embed/>
                </p:oleObj>
              </mc:Choice>
              <mc:Fallback>
                <p:oleObj name="Формула" r:id="rId4" imgW="126670" imgH="76002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90900"/>
                        <a:ext cx="127000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7" name="Rectangle 3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4949825" y="3068638"/>
            <a:ext cx="1890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7,2069*100</a:t>
            </a:r>
          </a:p>
        </p:txBody>
      </p:sp>
      <p:sp>
        <p:nvSpPr>
          <p:cNvPr id="34" name="Овал 33"/>
          <p:cNvSpPr/>
          <p:nvPr/>
        </p:nvSpPr>
        <p:spPr>
          <a:xfrm>
            <a:off x="7524750" y="14287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9,4-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-7,3=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2,1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857500" y="146367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6" name="Овал 35"/>
          <p:cNvSpPr/>
          <p:nvPr/>
        </p:nvSpPr>
        <p:spPr>
          <a:xfrm>
            <a:off x="7494588" y="40481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0,2∙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∙0,3=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=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0,06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857500" y="40560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6486525" y="2276475"/>
            <a:ext cx="1181100" cy="6477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189663" y="4065588"/>
            <a:ext cx="685800" cy="9350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572000" y="4076700"/>
            <a:ext cx="755650" cy="923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995738" y="2420938"/>
            <a:ext cx="1011237" cy="5032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7" name="TextBox 5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1101725"/>
            <a:ext cx="1079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4,9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9488" name="TextBox 5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42875" y="1809750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6,52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9489" name="TextBox 6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42844" y="2571744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2,1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9490" name="TextBox 6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385888" y="4217988"/>
            <a:ext cx="1223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20,01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9491" name="TextBox 819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528762" y="1852613"/>
            <a:ext cx="971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0,06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19492" name="TextBox 819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844675" y="5762625"/>
            <a:ext cx="129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720,69</a:t>
            </a:r>
          </a:p>
        </p:txBody>
      </p:sp>
      <p:sp>
        <p:nvSpPr>
          <p:cNvPr id="19493" name="TextBox 819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07975" y="4997450"/>
            <a:ext cx="190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0,72069</a:t>
            </a:r>
          </a:p>
        </p:txBody>
      </p:sp>
      <p:sp>
        <p:nvSpPr>
          <p:cNvPr id="19494" name="TextBox 819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34036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7206,9</a:t>
            </a:r>
          </a:p>
        </p:txBody>
      </p:sp>
      <p:sp>
        <p:nvSpPr>
          <p:cNvPr id="19495" name="TextBox 819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5713413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90600</a:t>
            </a:r>
          </a:p>
        </p:txBody>
      </p:sp>
      <p:sp>
        <p:nvSpPr>
          <p:cNvPr id="19496" name="TextBox 819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385888" y="1104900"/>
            <a:ext cx="131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0,0906</a:t>
            </a:r>
          </a:p>
        </p:txBody>
      </p:sp>
      <p:sp>
        <p:nvSpPr>
          <p:cNvPr id="19497" name="TextBox 819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03200" y="4271963"/>
            <a:ext cx="1206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</a:t>
            </a:r>
          </a:p>
        </p:txBody>
      </p:sp>
      <p:sp>
        <p:nvSpPr>
          <p:cNvPr id="19498" name="TextBox 8192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258888" y="2625725"/>
            <a:ext cx="143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12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70247" y="1563688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39604" y="2215604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80213" y="3691979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67171" y="1651497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11042" y="2972842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8028384" y="6237288"/>
            <a:ext cx="782241" cy="3492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87450" y="2924175"/>
            <a:ext cx="698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5400" b="1">
                <a:solidFill>
                  <a:srgbClr val="FF0000"/>
                </a:solidFill>
                <a:latin typeface="Arial" charset="0"/>
              </a:rPr>
              <a:t>ОТВЕТ НЕ ВЕРНЫЙ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фон для презентации листик в клеточ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1127125" y="1582738"/>
            <a:ext cx="7874031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Повторить знания и умения, связанные с понятием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сложения, вычитания, умножения и деления десятичных дробей;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закрепить навыки выполнения арифметических действий с десятичными дробями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987425" y="496888"/>
            <a:ext cx="41767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Times New Roman" pitchFamily="18" charset="0"/>
                <a:cs typeface="Times New Roman" pitchFamily="18" charset="0"/>
              </a:rPr>
              <a:t>Цели урока</a:t>
            </a:r>
            <a:r>
              <a:rPr lang="ru-RU" altLang="ru-RU" sz="44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929188" y="2500313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4" idx="0"/>
            <a:endCxn id="24" idx="4"/>
          </p:cNvCxnSpPr>
          <p:nvPr/>
        </p:nvCxnSpPr>
        <p:spPr>
          <a:xfrm flipH="1" flipV="1">
            <a:off x="5786438" y="1463675"/>
            <a:ext cx="0" cy="10366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78538" y="1563688"/>
            <a:ext cx="701675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6" idx="2"/>
          </p:cNvCxnSpPr>
          <p:nvPr/>
        </p:nvCxnSpPr>
        <p:spPr>
          <a:xfrm>
            <a:off x="6643688" y="3370263"/>
            <a:ext cx="1143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9" idx="0"/>
          </p:cNvCxnSpPr>
          <p:nvPr/>
        </p:nvCxnSpPr>
        <p:spPr>
          <a:xfrm flipV="1">
            <a:off x="5786438" y="4214813"/>
            <a:ext cx="1587" cy="10858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995738" y="3789363"/>
            <a:ext cx="1076325" cy="6175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7" idx="6"/>
          </p:cNvCxnSpPr>
          <p:nvPr/>
        </p:nvCxnSpPr>
        <p:spPr>
          <a:xfrm flipV="1">
            <a:off x="3895725" y="3357563"/>
            <a:ext cx="1033463" cy="34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30975" y="3705225"/>
            <a:ext cx="993775" cy="7016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463" y="1563688"/>
            <a:ext cx="715962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500813" y="428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5,02+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+1,5=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143500" y="17780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3,7+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+1,2=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3300"/>
                </a:solidFill>
              </a:rPr>
              <a:t>4,9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9363" y="458788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6" name="Овал 25"/>
          <p:cNvSpPr/>
          <p:nvPr/>
        </p:nvSpPr>
        <p:spPr>
          <a:xfrm>
            <a:off x="7786688" y="27273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28,09-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-8,08= =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20,01</a:t>
            </a:r>
          </a:p>
        </p:txBody>
      </p:sp>
      <p:sp>
        <p:nvSpPr>
          <p:cNvPr id="27" name="Овал 26"/>
          <p:cNvSpPr/>
          <p:nvPr/>
        </p:nvSpPr>
        <p:spPr>
          <a:xfrm>
            <a:off x="2609850" y="27495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8" name="Овал 27"/>
          <p:cNvSpPr/>
          <p:nvPr/>
        </p:nvSpPr>
        <p:spPr>
          <a:xfrm>
            <a:off x="6486525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7,2: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:0,6=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3500" y="53006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7,2069*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*100=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=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720,69</a:t>
            </a:r>
          </a:p>
        </p:txBody>
      </p:sp>
      <p:sp>
        <p:nvSpPr>
          <p:cNvPr id="30" name="Овал 29"/>
          <p:cNvSpPr/>
          <p:nvPr/>
        </p:nvSpPr>
        <p:spPr>
          <a:xfrm>
            <a:off x="3789363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23" name="TextBox 31"/>
          <p:cNvSpPr txBox="1">
            <a:spLocks noChangeArrowheads="1"/>
          </p:cNvSpPr>
          <p:nvPr/>
        </p:nvSpPr>
        <p:spPr bwMode="auto">
          <a:xfrm>
            <a:off x="395288" y="260350"/>
            <a:ext cx="2214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u="sng">
                <a:latin typeface="Constantia" pitchFamily="18" charset="0"/>
              </a:rPr>
              <a:t>Ответы:</a:t>
            </a:r>
          </a:p>
        </p:txBody>
      </p:sp>
      <p:graphicFrame>
        <p:nvGraphicFramePr>
          <p:cNvPr id="21524" name="Object 33"/>
          <p:cNvGraphicFramePr>
            <a:graphicFrameLocks noChangeAspect="1"/>
          </p:cNvGraphicFramePr>
          <p:nvPr/>
        </p:nvGraphicFramePr>
        <p:xfrm>
          <a:off x="4508500" y="33909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Формула" r:id="rId3" imgW="126670" imgH="76002" progId="Equation.3">
                  <p:embed/>
                </p:oleObj>
              </mc:Choice>
              <mc:Fallback>
                <p:oleObj name="Формула" r:id="rId3" imgW="126670" imgH="76002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90900"/>
                        <a:ext cx="127000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Rectangle 3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4949825" y="3068638"/>
            <a:ext cx="1890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7,2069*0,1</a:t>
            </a:r>
          </a:p>
        </p:txBody>
      </p:sp>
      <p:sp>
        <p:nvSpPr>
          <p:cNvPr id="34" name="Овал 33"/>
          <p:cNvSpPr/>
          <p:nvPr/>
        </p:nvSpPr>
        <p:spPr>
          <a:xfrm>
            <a:off x="7524750" y="14287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9,4-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-7,3=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2,1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857500" y="146367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6" name="Овал 35"/>
          <p:cNvSpPr/>
          <p:nvPr/>
        </p:nvSpPr>
        <p:spPr>
          <a:xfrm>
            <a:off x="7494588" y="40481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0,2∙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∙0,3=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=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0,06</a:t>
            </a:r>
          </a:p>
        </p:txBody>
      </p:sp>
      <p:sp>
        <p:nvSpPr>
          <p:cNvPr id="37" name="Овал 36"/>
          <p:cNvSpPr/>
          <p:nvPr/>
        </p:nvSpPr>
        <p:spPr>
          <a:xfrm>
            <a:off x="2857500" y="40560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6486525" y="2276475"/>
            <a:ext cx="1181100" cy="6477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189663" y="4065588"/>
            <a:ext cx="685800" cy="9350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572000" y="4076700"/>
            <a:ext cx="755650" cy="923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995738" y="2420938"/>
            <a:ext cx="1011237" cy="5032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5" name="TextBox 5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1101725"/>
            <a:ext cx="1079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4,9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1536" name="TextBox 5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42875" y="1809750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6,52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1537" name="TextBox 6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2636838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2,1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1538" name="TextBox 6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95400" y="4217988"/>
            <a:ext cx="1314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20,01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1539" name="TextBox 819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28762" y="1852613"/>
            <a:ext cx="1042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0,06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1540" name="TextBox 819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844675" y="5762625"/>
            <a:ext cx="129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720,69</a:t>
            </a:r>
          </a:p>
        </p:txBody>
      </p:sp>
      <p:sp>
        <p:nvSpPr>
          <p:cNvPr id="21541" name="TextBox 819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07975" y="4997450"/>
            <a:ext cx="190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0,72069</a:t>
            </a:r>
          </a:p>
        </p:txBody>
      </p:sp>
      <p:sp>
        <p:nvSpPr>
          <p:cNvPr id="21542" name="TextBox 819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34036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7206,9</a:t>
            </a:r>
          </a:p>
        </p:txBody>
      </p:sp>
      <p:sp>
        <p:nvSpPr>
          <p:cNvPr id="21543" name="TextBox 819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5713413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90600</a:t>
            </a:r>
          </a:p>
        </p:txBody>
      </p:sp>
      <p:sp>
        <p:nvSpPr>
          <p:cNvPr id="21544" name="TextBox 819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385888" y="1104900"/>
            <a:ext cx="131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0,0906</a:t>
            </a:r>
          </a:p>
        </p:txBody>
      </p:sp>
      <p:sp>
        <p:nvSpPr>
          <p:cNvPr id="21545" name="TextBox 819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03200" y="4271963"/>
            <a:ext cx="1206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</a:t>
            </a:r>
          </a:p>
        </p:txBody>
      </p:sp>
      <p:sp>
        <p:nvSpPr>
          <p:cNvPr id="21546" name="TextBox 819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58888" y="2625725"/>
            <a:ext cx="143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12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70247" y="1563688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39604" y="2215604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80213" y="3691979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19235" y="4420145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67171" y="1651497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16458" y="2940861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87450" y="2924175"/>
            <a:ext cx="698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5400" b="1">
                <a:solidFill>
                  <a:srgbClr val="FF0000"/>
                </a:solidFill>
                <a:latin typeface="Arial" charset="0"/>
              </a:rPr>
              <a:t>ОТВЕТ НЕ ВЕРНЫЙ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929188" y="2500313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4" idx="0"/>
            <a:endCxn id="24" idx="4"/>
          </p:cNvCxnSpPr>
          <p:nvPr/>
        </p:nvCxnSpPr>
        <p:spPr>
          <a:xfrm flipH="1" flipV="1">
            <a:off x="5786438" y="1463675"/>
            <a:ext cx="0" cy="10366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78538" y="1563688"/>
            <a:ext cx="701675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6" idx="2"/>
          </p:cNvCxnSpPr>
          <p:nvPr/>
        </p:nvCxnSpPr>
        <p:spPr>
          <a:xfrm>
            <a:off x="6643688" y="3370263"/>
            <a:ext cx="1143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9" idx="0"/>
          </p:cNvCxnSpPr>
          <p:nvPr/>
        </p:nvCxnSpPr>
        <p:spPr>
          <a:xfrm flipV="1">
            <a:off x="5786438" y="4214813"/>
            <a:ext cx="1587" cy="10858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995738" y="3789363"/>
            <a:ext cx="1076325" cy="6175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7" idx="6"/>
          </p:cNvCxnSpPr>
          <p:nvPr/>
        </p:nvCxnSpPr>
        <p:spPr>
          <a:xfrm flipV="1">
            <a:off x="3895725" y="3357563"/>
            <a:ext cx="1033463" cy="34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30975" y="3705225"/>
            <a:ext cx="993775" cy="7016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463" y="1563688"/>
            <a:ext cx="715962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500813" y="428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5,02+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+1,5=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143500" y="17780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3,7+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+1,2=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3300"/>
                </a:solidFill>
              </a:rPr>
              <a:t>4,9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9363" y="458788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6" name="Овал 25"/>
          <p:cNvSpPr/>
          <p:nvPr/>
        </p:nvSpPr>
        <p:spPr>
          <a:xfrm>
            <a:off x="7786688" y="27273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28,09-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-8,08= =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20,01</a:t>
            </a:r>
          </a:p>
        </p:txBody>
      </p:sp>
      <p:sp>
        <p:nvSpPr>
          <p:cNvPr id="27" name="Овал 26"/>
          <p:cNvSpPr/>
          <p:nvPr/>
        </p:nvSpPr>
        <p:spPr>
          <a:xfrm>
            <a:off x="2609850" y="27495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8" name="Овал 27"/>
          <p:cNvSpPr/>
          <p:nvPr/>
        </p:nvSpPr>
        <p:spPr>
          <a:xfrm>
            <a:off x="6486525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7,2: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:0,6=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3500" y="53006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7,2069*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*100=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=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720,69</a:t>
            </a:r>
          </a:p>
        </p:txBody>
      </p:sp>
      <p:sp>
        <p:nvSpPr>
          <p:cNvPr id="30" name="Овал 29"/>
          <p:cNvSpPr/>
          <p:nvPr/>
        </p:nvSpPr>
        <p:spPr>
          <a:xfrm>
            <a:off x="3789363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7,2069*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*0,1=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=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0,72069</a:t>
            </a:r>
          </a:p>
        </p:txBody>
      </p:sp>
      <p:sp>
        <p:nvSpPr>
          <p:cNvPr id="23571" name="TextBox 31"/>
          <p:cNvSpPr txBox="1">
            <a:spLocks noChangeArrowheads="1"/>
          </p:cNvSpPr>
          <p:nvPr/>
        </p:nvSpPr>
        <p:spPr bwMode="auto">
          <a:xfrm>
            <a:off x="395288" y="260350"/>
            <a:ext cx="2214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u="sng">
                <a:latin typeface="Constantia" pitchFamily="18" charset="0"/>
              </a:rPr>
              <a:t>Ответы:</a:t>
            </a:r>
          </a:p>
        </p:txBody>
      </p:sp>
      <p:graphicFrame>
        <p:nvGraphicFramePr>
          <p:cNvPr id="23572" name="Object 33"/>
          <p:cNvGraphicFramePr>
            <a:graphicFrameLocks noChangeAspect="1"/>
          </p:cNvGraphicFramePr>
          <p:nvPr/>
        </p:nvGraphicFramePr>
        <p:xfrm>
          <a:off x="4508500" y="33909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Формула" r:id="rId3" imgW="126670" imgH="76002" progId="Equation.3">
                  <p:embed/>
                </p:oleObj>
              </mc:Choice>
              <mc:Fallback>
                <p:oleObj name="Формула" r:id="rId3" imgW="126670" imgH="76002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90900"/>
                        <a:ext cx="127000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3" name="Rectangle 3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4922838" y="3157538"/>
            <a:ext cx="1892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7,2069:0,001</a:t>
            </a:r>
          </a:p>
        </p:txBody>
      </p:sp>
      <p:sp>
        <p:nvSpPr>
          <p:cNvPr id="34" name="Овал 33"/>
          <p:cNvSpPr/>
          <p:nvPr/>
        </p:nvSpPr>
        <p:spPr>
          <a:xfrm>
            <a:off x="7524750" y="14287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9,4-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-7,3=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2,1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857500" y="146367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6" name="Овал 35"/>
          <p:cNvSpPr/>
          <p:nvPr/>
        </p:nvSpPr>
        <p:spPr>
          <a:xfrm>
            <a:off x="7494588" y="40481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0,2∙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∙0,3=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=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0,06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857500" y="40560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6486525" y="2276475"/>
            <a:ext cx="1181100" cy="6477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189663" y="4065588"/>
            <a:ext cx="685800" cy="9350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572000" y="4076700"/>
            <a:ext cx="755650" cy="923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995738" y="2420938"/>
            <a:ext cx="1011237" cy="5032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3" name="TextBox 5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1101725"/>
            <a:ext cx="1079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4,9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3584" name="TextBox 5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42875" y="1809750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6,52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3585" name="TextBox 6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2636838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2,1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3586" name="TextBox 6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385888" y="4217988"/>
            <a:ext cx="1328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20,01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3587" name="TextBox 819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28762" y="1852613"/>
            <a:ext cx="971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0,06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3588" name="TextBox 819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844675" y="5762625"/>
            <a:ext cx="129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720,69</a:t>
            </a:r>
          </a:p>
        </p:txBody>
      </p:sp>
      <p:sp>
        <p:nvSpPr>
          <p:cNvPr id="23589" name="TextBox 819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7975" y="4997450"/>
            <a:ext cx="190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0,72069</a:t>
            </a:r>
          </a:p>
        </p:txBody>
      </p:sp>
      <p:sp>
        <p:nvSpPr>
          <p:cNvPr id="23590" name="TextBox 8195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34036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7206,9</a:t>
            </a:r>
          </a:p>
        </p:txBody>
      </p:sp>
      <p:sp>
        <p:nvSpPr>
          <p:cNvPr id="23591" name="TextBox 819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5713413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90600</a:t>
            </a:r>
          </a:p>
        </p:txBody>
      </p:sp>
      <p:sp>
        <p:nvSpPr>
          <p:cNvPr id="23592" name="TextBox 819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385888" y="1104900"/>
            <a:ext cx="131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0,0906</a:t>
            </a:r>
          </a:p>
        </p:txBody>
      </p:sp>
      <p:sp>
        <p:nvSpPr>
          <p:cNvPr id="23593" name="TextBox 819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03200" y="4271963"/>
            <a:ext cx="1206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</a:t>
            </a:r>
          </a:p>
        </p:txBody>
      </p:sp>
      <p:sp>
        <p:nvSpPr>
          <p:cNvPr id="23594" name="TextBox 819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58888" y="2625725"/>
            <a:ext cx="143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12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70247" y="1563688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39604" y="2215604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80213" y="3691979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19235" y="4420145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06975" y="4406900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67171" y="1651497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07850" y="2990122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87450" y="2924175"/>
            <a:ext cx="698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5400" b="1">
                <a:solidFill>
                  <a:srgbClr val="FF0000"/>
                </a:solidFill>
                <a:latin typeface="Arial" charset="0"/>
              </a:rPr>
              <a:t>ОТВЕТ НЕ ВЕРНЫЙ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929188" y="2500313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4" idx="0"/>
            <a:endCxn id="24" idx="4"/>
          </p:cNvCxnSpPr>
          <p:nvPr/>
        </p:nvCxnSpPr>
        <p:spPr>
          <a:xfrm flipH="1" flipV="1">
            <a:off x="5786438" y="1463675"/>
            <a:ext cx="0" cy="10366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78538" y="1563688"/>
            <a:ext cx="701675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6" idx="2"/>
          </p:cNvCxnSpPr>
          <p:nvPr/>
        </p:nvCxnSpPr>
        <p:spPr>
          <a:xfrm>
            <a:off x="6643688" y="3370263"/>
            <a:ext cx="1143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9" idx="0"/>
          </p:cNvCxnSpPr>
          <p:nvPr/>
        </p:nvCxnSpPr>
        <p:spPr>
          <a:xfrm flipV="1">
            <a:off x="5786438" y="4214813"/>
            <a:ext cx="1587" cy="10858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995738" y="3789363"/>
            <a:ext cx="1076325" cy="6175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7" idx="6"/>
          </p:cNvCxnSpPr>
          <p:nvPr/>
        </p:nvCxnSpPr>
        <p:spPr>
          <a:xfrm flipV="1">
            <a:off x="3895725" y="3357563"/>
            <a:ext cx="1033463" cy="34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30975" y="3705225"/>
            <a:ext cx="993775" cy="7016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463" y="1563688"/>
            <a:ext cx="715962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500813" y="428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5,02+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+1,5=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143500" y="17780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3,7+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+1,2=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3300"/>
                </a:solidFill>
              </a:rPr>
              <a:t>4,9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9363" y="458788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6" name="Овал 25"/>
          <p:cNvSpPr/>
          <p:nvPr/>
        </p:nvSpPr>
        <p:spPr>
          <a:xfrm>
            <a:off x="7786688" y="27273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28,09-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-8,08= =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20,01</a:t>
            </a:r>
          </a:p>
        </p:txBody>
      </p:sp>
      <p:sp>
        <p:nvSpPr>
          <p:cNvPr id="27" name="Овал 26"/>
          <p:cNvSpPr/>
          <p:nvPr/>
        </p:nvSpPr>
        <p:spPr>
          <a:xfrm>
            <a:off x="2609850" y="27495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486525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7,2: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:0,6=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3500" y="53006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7,2069*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*100=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=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720,69</a:t>
            </a:r>
          </a:p>
        </p:txBody>
      </p:sp>
      <p:sp>
        <p:nvSpPr>
          <p:cNvPr id="30" name="Овал 29"/>
          <p:cNvSpPr/>
          <p:nvPr/>
        </p:nvSpPr>
        <p:spPr>
          <a:xfrm>
            <a:off x="3789363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7,2069*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*0,1=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=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0,72069</a:t>
            </a:r>
          </a:p>
        </p:txBody>
      </p:sp>
      <p:sp>
        <p:nvSpPr>
          <p:cNvPr id="25619" name="TextBox 31"/>
          <p:cNvSpPr txBox="1">
            <a:spLocks noChangeArrowheads="1"/>
          </p:cNvSpPr>
          <p:nvPr/>
        </p:nvSpPr>
        <p:spPr bwMode="auto">
          <a:xfrm>
            <a:off x="395288" y="260350"/>
            <a:ext cx="2214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u="sng">
                <a:latin typeface="Constantia" pitchFamily="18" charset="0"/>
              </a:rPr>
              <a:t>Ответы:</a:t>
            </a:r>
          </a:p>
        </p:txBody>
      </p:sp>
      <p:graphicFrame>
        <p:nvGraphicFramePr>
          <p:cNvPr id="25620" name="Object 33"/>
          <p:cNvGraphicFramePr>
            <a:graphicFrameLocks noChangeAspect="1"/>
          </p:cNvGraphicFramePr>
          <p:nvPr/>
        </p:nvGraphicFramePr>
        <p:xfrm>
          <a:off x="4508500" y="33909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name="Формула" r:id="rId3" imgW="126670" imgH="76002" progId="Equation.3">
                  <p:embed/>
                </p:oleObj>
              </mc:Choice>
              <mc:Fallback>
                <p:oleObj name="Формула" r:id="rId3" imgW="126670" imgH="76002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90900"/>
                        <a:ext cx="127000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1" name="Rectangle 3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4922838" y="3157538"/>
            <a:ext cx="1892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90,6*1000</a:t>
            </a:r>
          </a:p>
        </p:txBody>
      </p:sp>
      <p:sp>
        <p:nvSpPr>
          <p:cNvPr id="34" name="Овал 33"/>
          <p:cNvSpPr/>
          <p:nvPr/>
        </p:nvSpPr>
        <p:spPr>
          <a:xfrm>
            <a:off x="7524750" y="14287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9,4-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-7,3=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2,1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857500" y="146367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6" name="Овал 35"/>
          <p:cNvSpPr/>
          <p:nvPr/>
        </p:nvSpPr>
        <p:spPr>
          <a:xfrm>
            <a:off x="7494588" y="40481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0,2∙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∙0,3=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=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0,06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857500" y="40560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7,2069: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:0,001=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=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7206,9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6486525" y="2276475"/>
            <a:ext cx="1181100" cy="6477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189663" y="4065588"/>
            <a:ext cx="685800" cy="9350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572000" y="4076700"/>
            <a:ext cx="755650" cy="923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995738" y="2420938"/>
            <a:ext cx="1011237" cy="5032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1" name="TextBox 5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1101725"/>
            <a:ext cx="1079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4,9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5632" name="TextBox 5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42875" y="1809750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6,52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5633" name="TextBox 6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2636838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2,1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5634" name="TextBox 6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00167" y="4217988"/>
            <a:ext cx="110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20,01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5635" name="TextBox 819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28762" y="1852613"/>
            <a:ext cx="900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0,06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5636" name="TextBox 819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844675" y="5762625"/>
            <a:ext cx="129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720,69</a:t>
            </a:r>
          </a:p>
        </p:txBody>
      </p:sp>
      <p:sp>
        <p:nvSpPr>
          <p:cNvPr id="25637" name="TextBox 819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7975" y="4997450"/>
            <a:ext cx="190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0,72069</a:t>
            </a:r>
          </a:p>
        </p:txBody>
      </p:sp>
      <p:sp>
        <p:nvSpPr>
          <p:cNvPr id="25638" name="TextBox 819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34036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7206,9</a:t>
            </a:r>
          </a:p>
        </p:txBody>
      </p:sp>
      <p:sp>
        <p:nvSpPr>
          <p:cNvPr id="25639" name="TextBox 819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5713413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90600</a:t>
            </a:r>
          </a:p>
        </p:txBody>
      </p:sp>
      <p:sp>
        <p:nvSpPr>
          <p:cNvPr id="25640" name="TextBox 819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385888" y="1104900"/>
            <a:ext cx="131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0,0906</a:t>
            </a:r>
          </a:p>
        </p:txBody>
      </p:sp>
      <p:sp>
        <p:nvSpPr>
          <p:cNvPr id="25641" name="TextBox 819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03200" y="4271963"/>
            <a:ext cx="1206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</a:t>
            </a:r>
          </a:p>
        </p:txBody>
      </p:sp>
      <p:sp>
        <p:nvSpPr>
          <p:cNvPr id="25642" name="TextBox 819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58888" y="2625725"/>
            <a:ext cx="143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12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70247" y="1563688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39604" y="2215604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80213" y="3691979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19235" y="4420145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06975" y="4406900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26642" y="3940760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67171" y="1651497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11042" y="2972842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87450" y="2924175"/>
            <a:ext cx="698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5400" b="1">
                <a:solidFill>
                  <a:srgbClr val="FF0000"/>
                </a:solidFill>
                <a:latin typeface="Arial" charset="0"/>
              </a:rPr>
              <a:t>ОТВЕТ НЕ ВЕРНЫЙ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929188" y="2500313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4" idx="0"/>
            <a:endCxn id="24" idx="4"/>
          </p:cNvCxnSpPr>
          <p:nvPr/>
        </p:nvCxnSpPr>
        <p:spPr>
          <a:xfrm flipH="1" flipV="1">
            <a:off x="5786438" y="1463675"/>
            <a:ext cx="0" cy="10366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78538" y="1563688"/>
            <a:ext cx="701675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6" idx="2"/>
          </p:cNvCxnSpPr>
          <p:nvPr/>
        </p:nvCxnSpPr>
        <p:spPr>
          <a:xfrm>
            <a:off x="6643688" y="3370263"/>
            <a:ext cx="1143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9" idx="0"/>
          </p:cNvCxnSpPr>
          <p:nvPr/>
        </p:nvCxnSpPr>
        <p:spPr>
          <a:xfrm flipV="1">
            <a:off x="5786438" y="4214813"/>
            <a:ext cx="1587" cy="10858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995738" y="3789363"/>
            <a:ext cx="1076325" cy="6175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7" idx="6"/>
          </p:cNvCxnSpPr>
          <p:nvPr/>
        </p:nvCxnSpPr>
        <p:spPr>
          <a:xfrm flipV="1">
            <a:off x="3895725" y="3357563"/>
            <a:ext cx="1033463" cy="34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30975" y="3705225"/>
            <a:ext cx="993775" cy="7016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463" y="1563688"/>
            <a:ext cx="715962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500813" y="428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5,02+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+1,5=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143500" y="17780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3,7+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+1,2=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3300"/>
                </a:solidFill>
              </a:rPr>
              <a:t>4,9</a:t>
            </a:r>
            <a:endParaRPr lang="ru-RU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9363" y="458788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6" name="Овал 25"/>
          <p:cNvSpPr/>
          <p:nvPr/>
        </p:nvSpPr>
        <p:spPr>
          <a:xfrm>
            <a:off x="7786688" y="27273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28,09-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-8,08= =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20,01</a:t>
            </a:r>
          </a:p>
        </p:txBody>
      </p:sp>
      <p:sp>
        <p:nvSpPr>
          <p:cNvPr id="27" name="Овал 26"/>
          <p:cNvSpPr/>
          <p:nvPr/>
        </p:nvSpPr>
        <p:spPr>
          <a:xfrm>
            <a:off x="2609850" y="27495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90,6*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*1000=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=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90600</a:t>
            </a:r>
          </a:p>
        </p:txBody>
      </p:sp>
      <p:sp>
        <p:nvSpPr>
          <p:cNvPr id="28" name="Овал 27"/>
          <p:cNvSpPr/>
          <p:nvPr/>
        </p:nvSpPr>
        <p:spPr>
          <a:xfrm>
            <a:off x="6486525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7,2: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:0,6=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3500" y="53006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7,2069*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*100=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=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720,69</a:t>
            </a:r>
          </a:p>
        </p:txBody>
      </p:sp>
      <p:sp>
        <p:nvSpPr>
          <p:cNvPr id="30" name="Овал 29"/>
          <p:cNvSpPr/>
          <p:nvPr/>
        </p:nvSpPr>
        <p:spPr>
          <a:xfrm>
            <a:off x="3789363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7,2069*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*0,1=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=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0,72069</a:t>
            </a:r>
          </a:p>
        </p:txBody>
      </p:sp>
      <p:sp>
        <p:nvSpPr>
          <p:cNvPr id="27667" name="TextBox 31"/>
          <p:cNvSpPr txBox="1">
            <a:spLocks noChangeArrowheads="1"/>
          </p:cNvSpPr>
          <p:nvPr/>
        </p:nvSpPr>
        <p:spPr bwMode="auto">
          <a:xfrm>
            <a:off x="395288" y="260350"/>
            <a:ext cx="2214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u="sng">
                <a:latin typeface="Constantia" pitchFamily="18" charset="0"/>
              </a:rPr>
              <a:t>Ответы:</a:t>
            </a:r>
          </a:p>
        </p:txBody>
      </p:sp>
      <p:graphicFrame>
        <p:nvGraphicFramePr>
          <p:cNvPr id="27668" name="Object 33"/>
          <p:cNvGraphicFramePr>
            <a:graphicFrameLocks noChangeAspect="1"/>
          </p:cNvGraphicFramePr>
          <p:nvPr/>
        </p:nvGraphicFramePr>
        <p:xfrm>
          <a:off x="4508500" y="33909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Формула" r:id="rId3" imgW="126670" imgH="76002" progId="Equation.3">
                  <p:embed/>
                </p:oleObj>
              </mc:Choice>
              <mc:Fallback>
                <p:oleObj name="Формула" r:id="rId3" imgW="126670" imgH="76002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90900"/>
                        <a:ext cx="127000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9" name="Rectangle 3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4828243" y="3095953"/>
            <a:ext cx="1892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6,0034:0,1</a:t>
            </a:r>
          </a:p>
        </p:txBody>
      </p:sp>
      <p:sp>
        <p:nvSpPr>
          <p:cNvPr id="34" name="Овал 33"/>
          <p:cNvSpPr/>
          <p:nvPr/>
        </p:nvSpPr>
        <p:spPr>
          <a:xfrm>
            <a:off x="7524750" y="14287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9,4-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-7,3=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2,1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857500" y="146367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494588" y="40481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0,2∙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∙0,3=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=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0,06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857500" y="40560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7,2069: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:0,001=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</a:rPr>
              <a:t>=</a:t>
            </a: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7206,9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6486525" y="2276475"/>
            <a:ext cx="1181100" cy="6477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189663" y="4065588"/>
            <a:ext cx="685800" cy="9350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572000" y="4076700"/>
            <a:ext cx="755650" cy="923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995738" y="2420938"/>
            <a:ext cx="1011237" cy="5032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9" name="TextBox 5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1101725"/>
            <a:ext cx="1079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4,9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7680" name="TextBox 5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42875" y="1809750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6,52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7681" name="TextBox 6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2636838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2,1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7682" name="TextBox 6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28762" y="4217988"/>
            <a:ext cx="10810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20,01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7683" name="TextBox 819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28762" y="1852613"/>
            <a:ext cx="971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0,06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7684" name="TextBox 819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844675" y="5762625"/>
            <a:ext cx="129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720,69</a:t>
            </a:r>
          </a:p>
        </p:txBody>
      </p:sp>
      <p:sp>
        <p:nvSpPr>
          <p:cNvPr id="27685" name="TextBox 819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7975" y="4997450"/>
            <a:ext cx="190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0,72069</a:t>
            </a:r>
          </a:p>
        </p:txBody>
      </p:sp>
      <p:sp>
        <p:nvSpPr>
          <p:cNvPr id="27686" name="TextBox 819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34036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7206,9</a:t>
            </a:r>
          </a:p>
        </p:txBody>
      </p:sp>
      <p:sp>
        <p:nvSpPr>
          <p:cNvPr id="27687" name="TextBox 819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5713413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90600</a:t>
            </a:r>
          </a:p>
        </p:txBody>
      </p:sp>
      <p:sp>
        <p:nvSpPr>
          <p:cNvPr id="27688" name="TextBox 819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385888" y="1104900"/>
            <a:ext cx="16019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0,60034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7689" name="TextBox 819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03200" y="4271963"/>
            <a:ext cx="139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60,034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7690" name="TextBox 819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58888" y="2625725"/>
            <a:ext cx="143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12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70247" y="1563688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39604" y="2215604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80213" y="3691979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19235" y="4420145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06975" y="4406900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26642" y="3940760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95738" y="3392488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67171" y="1651497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20547" y="2955851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87450" y="2924175"/>
            <a:ext cx="698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5400" b="1">
                <a:solidFill>
                  <a:srgbClr val="FF0000"/>
                </a:solidFill>
                <a:latin typeface="Arial" charset="0"/>
              </a:rPr>
              <a:t>ОТВЕТ НЕ ВЕРНЫЙ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929188" y="2500313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4" idx="0"/>
            <a:endCxn id="24" idx="4"/>
          </p:cNvCxnSpPr>
          <p:nvPr/>
        </p:nvCxnSpPr>
        <p:spPr>
          <a:xfrm flipH="1" flipV="1">
            <a:off x="5786438" y="1463675"/>
            <a:ext cx="0" cy="10366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78538" y="1563688"/>
            <a:ext cx="701675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6" idx="2"/>
          </p:cNvCxnSpPr>
          <p:nvPr/>
        </p:nvCxnSpPr>
        <p:spPr>
          <a:xfrm>
            <a:off x="6643688" y="3370263"/>
            <a:ext cx="1143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9" idx="0"/>
          </p:cNvCxnSpPr>
          <p:nvPr/>
        </p:nvCxnSpPr>
        <p:spPr>
          <a:xfrm flipV="1">
            <a:off x="5786438" y="4214813"/>
            <a:ext cx="1587" cy="10858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995738" y="3789363"/>
            <a:ext cx="1076325" cy="6175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7" idx="6"/>
          </p:cNvCxnSpPr>
          <p:nvPr/>
        </p:nvCxnSpPr>
        <p:spPr>
          <a:xfrm flipV="1">
            <a:off x="3895725" y="3357563"/>
            <a:ext cx="1033463" cy="34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30975" y="3705225"/>
            <a:ext cx="993775" cy="7016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463" y="1563688"/>
            <a:ext cx="715962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500813" y="428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5,02+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+1,5=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143500" y="17780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3,7+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+1,2=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3300"/>
                </a:solidFill>
              </a:rPr>
              <a:t>4,9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9363" y="458788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786688" y="27273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28,09-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-8,08= =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20,01</a:t>
            </a:r>
          </a:p>
        </p:txBody>
      </p:sp>
      <p:sp>
        <p:nvSpPr>
          <p:cNvPr id="27" name="Овал 26"/>
          <p:cNvSpPr/>
          <p:nvPr/>
        </p:nvSpPr>
        <p:spPr>
          <a:xfrm>
            <a:off x="2609850" y="27495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90,6*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*1000=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=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90600</a:t>
            </a:r>
          </a:p>
        </p:txBody>
      </p:sp>
      <p:sp>
        <p:nvSpPr>
          <p:cNvPr id="28" name="Овал 27"/>
          <p:cNvSpPr/>
          <p:nvPr/>
        </p:nvSpPr>
        <p:spPr>
          <a:xfrm>
            <a:off x="6486525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7,2: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:0,6=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3500" y="53006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7,2069*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*100=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=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720,69</a:t>
            </a:r>
          </a:p>
        </p:txBody>
      </p:sp>
      <p:sp>
        <p:nvSpPr>
          <p:cNvPr id="30" name="Овал 29"/>
          <p:cNvSpPr/>
          <p:nvPr/>
        </p:nvSpPr>
        <p:spPr>
          <a:xfrm>
            <a:off x="3789363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7,2069*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*0,1=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=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0,72069</a:t>
            </a:r>
          </a:p>
        </p:txBody>
      </p:sp>
      <p:sp>
        <p:nvSpPr>
          <p:cNvPr id="29715" name="TextBox 31"/>
          <p:cNvSpPr txBox="1">
            <a:spLocks noChangeArrowheads="1"/>
          </p:cNvSpPr>
          <p:nvPr/>
        </p:nvSpPr>
        <p:spPr bwMode="auto">
          <a:xfrm>
            <a:off x="395288" y="260350"/>
            <a:ext cx="2214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u="sng">
                <a:latin typeface="Constantia" pitchFamily="18" charset="0"/>
              </a:rPr>
              <a:t>Ответы:</a:t>
            </a:r>
          </a:p>
        </p:txBody>
      </p:sp>
      <p:graphicFrame>
        <p:nvGraphicFramePr>
          <p:cNvPr id="29716" name="Object 33"/>
          <p:cNvGraphicFramePr>
            <a:graphicFrameLocks noChangeAspect="1"/>
          </p:cNvGraphicFramePr>
          <p:nvPr/>
        </p:nvGraphicFramePr>
        <p:xfrm>
          <a:off x="4508500" y="33909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Формула" r:id="rId3" imgW="126670" imgH="76002" progId="Equation.3">
                  <p:embed/>
                </p:oleObj>
              </mc:Choice>
              <mc:Fallback>
                <p:oleObj name="Формула" r:id="rId3" imgW="126670" imgH="76002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90900"/>
                        <a:ext cx="127000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7" name="Rectangle 3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4840287" y="3141990"/>
            <a:ext cx="1892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2756:1000</a:t>
            </a:r>
          </a:p>
        </p:txBody>
      </p:sp>
      <p:sp>
        <p:nvSpPr>
          <p:cNvPr id="34" name="Овал 33"/>
          <p:cNvSpPr/>
          <p:nvPr/>
        </p:nvSpPr>
        <p:spPr>
          <a:xfrm>
            <a:off x="7524750" y="14287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9,4-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-7,3=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2,1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857500" y="146367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6,0034:</a:t>
            </a: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:</a:t>
            </a:r>
            <a:r>
              <a:rPr lang="ru-RU" b="1" dirty="0" smtClean="0">
                <a:solidFill>
                  <a:schemeClr val="tx1"/>
                </a:solidFill>
              </a:rPr>
              <a:t>0,1</a:t>
            </a:r>
            <a:r>
              <a:rPr lang="ru-RU" b="1" dirty="0">
                <a:solidFill>
                  <a:schemeClr val="tx1"/>
                </a:solidFill>
              </a:rPr>
              <a:t>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/>
                </a:solidFill>
              </a:rPr>
              <a:t>=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60,034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494588" y="40481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0,2∙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∙0,3=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=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0,06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857500" y="40560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7,2069: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:0,001=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</a:rPr>
              <a:t>=</a:t>
            </a: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7206,9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6486525" y="2276475"/>
            <a:ext cx="1181100" cy="6477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189663" y="4065588"/>
            <a:ext cx="685800" cy="9350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572000" y="4076700"/>
            <a:ext cx="755650" cy="923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995738" y="2420938"/>
            <a:ext cx="1011237" cy="5032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7" name="TextBox 5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1101725"/>
            <a:ext cx="1079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4,9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9728" name="TextBox 5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42875" y="1809750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6,52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9729" name="TextBox 6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2636838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2,1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9730" name="TextBox 6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94643" y="3427721"/>
            <a:ext cx="9056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20,1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9731" name="TextBox 819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28762" y="1852613"/>
            <a:ext cx="971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0,06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29732" name="TextBox 819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844675" y="5762625"/>
            <a:ext cx="129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720,69</a:t>
            </a:r>
          </a:p>
        </p:txBody>
      </p:sp>
      <p:sp>
        <p:nvSpPr>
          <p:cNvPr id="29733" name="TextBox 819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7975" y="4997450"/>
            <a:ext cx="190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charset="0"/>
              </a:rPr>
              <a:t>0,72069</a:t>
            </a:r>
          </a:p>
        </p:txBody>
      </p:sp>
      <p:sp>
        <p:nvSpPr>
          <p:cNvPr id="29734" name="TextBox 819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0" y="34290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charset="0"/>
              </a:rPr>
              <a:t>7206,9</a:t>
            </a:r>
          </a:p>
        </p:txBody>
      </p:sp>
      <p:sp>
        <p:nvSpPr>
          <p:cNvPr id="29735" name="TextBox 819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5713413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90600</a:t>
            </a:r>
          </a:p>
        </p:txBody>
      </p:sp>
      <p:sp>
        <p:nvSpPr>
          <p:cNvPr id="29736" name="TextBox 819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385888" y="1104900"/>
            <a:ext cx="131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charset="0"/>
              </a:rPr>
              <a:t>0,0906</a:t>
            </a:r>
          </a:p>
        </p:txBody>
      </p:sp>
      <p:sp>
        <p:nvSpPr>
          <p:cNvPr id="29737" name="TextBox 819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03200" y="4271963"/>
            <a:ext cx="1206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</a:t>
            </a:r>
          </a:p>
        </p:txBody>
      </p:sp>
      <p:sp>
        <p:nvSpPr>
          <p:cNvPr id="29738" name="TextBox 819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58888" y="2625725"/>
            <a:ext cx="143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12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3" name="TextBox 2">
            <a:hlinkClick r:id="rId6" action="ppaction://hlinksldjump"/>
          </p:cNvPr>
          <p:cNvSpPr txBox="1"/>
          <p:nvPr/>
        </p:nvSpPr>
        <p:spPr>
          <a:xfrm>
            <a:off x="1372236" y="4269760"/>
            <a:ext cx="121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2,756</a:t>
            </a:r>
            <a:endParaRPr lang="ru-RU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470247" y="1563688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9604" y="2215604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80213" y="3691979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06975" y="4406900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19235" y="4420145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26642" y="3940760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95738" y="3392488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08171" y="2587805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67171" y="1651497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26426" y="3003707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87450" y="2924175"/>
            <a:ext cx="698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5400" b="1">
                <a:solidFill>
                  <a:srgbClr val="FF0000"/>
                </a:solidFill>
                <a:latin typeface="Arial" charset="0"/>
              </a:rPr>
              <a:t>ОТВЕТ НЕ ВЕРНЫЙ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0"/>
            <a:ext cx="92519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571472" y="1214422"/>
            <a:ext cx="80279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ошибается тот, кто ничего не делает.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бойтесь ошибаться —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бойтесь повторять ошибки</a:t>
            </a:r>
            <a:r>
              <a:rPr lang="en-US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	Алексей Толстой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alt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и советский писатель</a:t>
            </a:r>
            <a:endParaRPr lang="ru-RU" alt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>
            <a:endCxn id="26" idx="2"/>
          </p:cNvCxnSpPr>
          <p:nvPr/>
        </p:nvCxnSpPr>
        <p:spPr>
          <a:xfrm>
            <a:off x="6643688" y="3370263"/>
            <a:ext cx="1143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30975" y="3705225"/>
            <a:ext cx="993775" cy="7016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189663" y="4065588"/>
            <a:ext cx="685800" cy="9350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9" idx="0"/>
          </p:cNvCxnSpPr>
          <p:nvPr/>
        </p:nvCxnSpPr>
        <p:spPr>
          <a:xfrm flipV="1">
            <a:off x="5786438" y="4214813"/>
            <a:ext cx="1587" cy="10858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572000" y="4076700"/>
            <a:ext cx="755650" cy="923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995738" y="3789363"/>
            <a:ext cx="1076325" cy="6175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7" idx="6"/>
          </p:cNvCxnSpPr>
          <p:nvPr/>
        </p:nvCxnSpPr>
        <p:spPr>
          <a:xfrm flipV="1">
            <a:off x="3895725" y="3357563"/>
            <a:ext cx="1033463" cy="34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995738" y="2420938"/>
            <a:ext cx="1011237" cy="5032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463" y="1563688"/>
            <a:ext cx="715962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4" idx="0"/>
            <a:endCxn id="24" idx="4"/>
          </p:cNvCxnSpPr>
          <p:nvPr/>
        </p:nvCxnSpPr>
        <p:spPr>
          <a:xfrm flipH="1" flipV="1">
            <a:off x="5786438" y="1463675"/>
            <a:ext cx="0" cy="10366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78538" y="1563688"/>
            <a:ext cx="701675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6486525" y="2276475"/>
            <a:ext cx="1181100" cy="6477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4929188" y="2500313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4080068" y="1835984"/>
            <a:ext cx="3510154" cy="2818606"/>
            <a:chOff x="0" y="0"/>
            <a:chExt cx="9144000" cy="685800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48" name="Picture 9" descr="4764656_larg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099550" cy="68580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11" descr="kalinkovichi_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014788"/>
                <a:ext cx="4500563" cy="284321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13" descr="137670787230301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0563" y="3944938"/>
                <a:ext cx="4643437" cy="291306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15" descr="002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3800" y="0"/>
                <a:ext cx="4140200" cy="331152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5" descr="герб города Калинковичи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704975" cy="19431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1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7525" y="2420938"/>
                <a:ext cx="3546475" cy="215741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7" name="WordArt 18"/>
            <p:cNvSpPr>
              <a:spLocks noChangeArrowheads="1" noChangeShapeType="1" noTextEdit="1"/>
            </p:cNvSpPr>
            <p:nvPr/>
          </p:nvSpPr>
          <p:spPr bwMode="auto">
            <a:xfrm rot="-1456467">
              <a:off x="539750" y="3159125"/>
              <a:ext cx="8353425" cy="10620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ru-RU" sz="3600" b="1" kern="10" dirty="0" smtClean="0">
                  <a:ln w="9525">
                    <a:round/>
                    <a:headEnd/>
                    <a:tailEnd/>
                  </a:ln>
                  <a:solidFill>
                    <a:srgbClr val="FFFF00">
                      <a:alpha val="69019"/>
                    </a:srgbClr>
                  </a:solidFill>
                  <a:latin typeface="Monotype Corsiva"/>
                </a:rPr>
                <a:t>КАЛИНКОВИЧИ</a:t>
              </a:r>
              <a:endParaRPr lang="ru-RU" sz="3600" b="1" kern="10" dirty="0">
                <a:ln w="9525">
                  <a:round/>
                  <a:headEnd/>
                  <a:tailEnd/>
                </a:ln>
                <a:solidFill>
                  <a:srgbClr val="FFFF00">
                    <a:alpha val="69019"/>
                  </a:srgbClr>
                </a:solidFill>
                <a:latin typeface="Monotype Corsiva"/>
              </a:endParaRPr>
            </a:p>
          </p:txBody>
        </p:sp>
      </p:grpSp>
      <p:sp>
        <p:nvSpPr>
          <p:cNvPr id="23" name="Овал 22"/>
          <p:cNvSpPr/>
          <p:nvPr/>
        </p:nvSpPr>
        <p:spPr>
          <a:xfrm>
            <a:off x="6500813" y="428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5,02+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+1,5=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6,52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143500" y="17780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3,7+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+1,2=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3300"/>
                </a:solidFill>
              </a:rPr>
              <a:t>4,9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9363" y="458788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chemeClr val="tx1"/>
                </a:solidFill>
              </a:rPr>
              <a:t>2756:</a:t>
            </a:r>
            <a:endParaRPr lang="ru-RU" sz="17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</a:rPr>
              <a:t>:10000=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chemeClr val="tx1"/>
                </a:solidFill>
              </a:rPr>
              <a:t>=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2,756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786688" y="27273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28,09-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-8,08= =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20,01</a:t>
            </a:r>
          </a:p>
        </p:txBody>
      </p:sp>
      <p:sp>
        <p:nvSpPr>
          <p:cNvPr id="27" name="Овал 26"/>
          <p:cNvSpPr/>
          <p:nvPr/>
        </p:nvSpPr>
        <p:spPr>
          <a:xfrm>
            <a:off x="2609850" y="27495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90,6*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*1000=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=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90600</a:t>
            </a:r>
          </a:p>
        </p:txBody>
      </p:sp>
      <p:sp>
        <p:nvSpPr>
          <p:cNvPr id="28" name="Овал 27"/>
          <p:cNvSpPr/>
          <p:nvPr/>
        </p:nvSpPr>
        <p:spPr>
          <a:xfrm>
            <a:off x="6486525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7,2: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:0,6=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143500" y="53006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7,2069*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*100=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=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720,69</a:t>
            </a:r>
          </a:p>
        </p:txBody>
      </p:sp>
      <p:sp>
        <p:nvSpPr>
          <p:cNvPr id="30" name="Овал 29"/>
          <p:cNvSpPr/>
          <p:nvPr/>
        </p:nvSpPr>
        <p:spPr>
          <a:xfrm>
            <a:off x="3789363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7,2069*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*0,1=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=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0,72069</a:t>
            </a:r>
          </a:p>
        </p:txBody>
      </p:sp>
      <p:graphicFrame>
        <p:nvGraphicFramePr>
          <p:cNvPr id="31763" name="Object 33"/>
          <p:cNvGraphicFramePr>
            <a:graphicFrameLocks noChangeAspect="1"/>
          </p:cNvGraphicFramePr>
          <p:nvPr/>
        </p:nvGraphicFramePr>
        <p:xfrm>
          <a:off x="4508500" y="33909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0" name="Формула" r:id="rId9" imgW="126670" imgH="76002" progId="Equation.3">
                  <p:embed/>
                </p:oleObj>
              </mc:Choice>
              <mc:Fallback>
                <p:oleObj name="Формула" r:id="rId9" imgW="126670" imgH="76002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90900"/>
                        <a:ext cx="127000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4" name="Rectangle 3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524750" y="14287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9,4-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-7,3=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2,1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857500" y="146367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6,0034: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:0,1=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/>
                </a:solidFill>
              </a:rPr>
              <a:t>=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60,034</a:t>
            </a:r>
          </a:p>
        </p:txBody>
      </p:sp>
      <p:sp>
        <p:nvSpPr>
          <p:cNvPr id="36" name="Овал 35"/>
          <p:cNvSpPr/>
          <p:nvPr/>
        </p:nvSpPr>
        <p:spPr>
          <a:xfrm>
            <a:off x="7494588" y="40481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0,2∙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∙0,3=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=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0,06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857500" y="40560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7,2069: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:0,001=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</a:rPr>
              <a:t>=</a:t>
            </a: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7206,9</a:t>
            </a:r>
          </a:p>
        </p:txBody>
      </p:sp>
      <p:sp>
        <p:nvSpPr>
          <p:cNvPr id="2" name="TextBox 1">
            <a:hlinkClick r:id="rId11" action="ppaction://hlinksldjump"/>
          </p:cNvPr>
          <p:cNvSpPr txBox="1"/>
          <p:nvPr/>
        </p:nvSpPr>
        <p:spPr>
          <a:xfrm>
            <a:off x="936654" y="179994"/>
            <a:ext cx="1079334" cy="6561374"/>
          </a:xfrm>
          <a:prstGeom prst="rect">
            <a:avLst/>
          </a:prstGeom>
          <a:noFill/>
        </p:spPr>
        <p:txBody>
          <a:bodyPr vert="wordArtVert" anchor="ctr"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7830" y="1329779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87051" y="1451264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77075" y="1985038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29831" y="3007767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59333" y="4013200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21647" y="4704802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49825" y="4757738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47682" y="4213160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84770" y="3424105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24008" y="2539454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47682" y="1768270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8072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записываем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десятичные дроби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друг под другом так, чтобы запятые оказались в одном столбце;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уравниваем количество знаков после запятой;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выполняем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сложение (вычитание) десятичных дробей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 обращая внимания на запятые, по правилам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сложения (вычитания)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столбик натуральных чисел;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ставим в ответ запятую под запятыми.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28604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сложения десятичных дробей</a:t>
            </a:r>
            <a:endParaRPr lang="ru-RU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6" name="AutoShape 2" descr="Картинки по запросу правило сложения десятичных дроб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Картинки по запросу правило сложения десятичных дроб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0" name="Picture 6" descr="как складывать десятичные дроб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143380"/>
            <a:ext cx="2405427" cy="2574560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642910" y="6143644"/>
            <a:ext cx="92869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234" name="Picture 10" descr="пример вычитания десятичных дроб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429132"/>
            <a:ext cx="2076010" cy="2290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736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перемножить две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десятичные дроби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нужно их перемножить, не обращая внимания на запятые, затем в ответе отделить запятой столько цифр, сколько их было у обоих чисел вместе.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Картинки по запросу умножение десятичных дробей"/>
          <p:cNvPicPr>
            <a:picLocks noChangeAspect="1" noChangeArrowheads="1"/>
          </p:cNvPicPr>
          <p:nvPr/>
        </p:nvPicPr>
        <p:blipFill>
          <a:blip r:embed="rId2" cstate="print"/>
          <a:srcRect r="10115" b="12233"/>
          <a:stretch>
            <a:fillRect/>
          </a:stretch>
        </p:blipFill>
        <p:spPr bwMode="auto">
          <a:xfrm>
            <a:off x="2000232" y="3286124"/>
            <a:ext cx="5251339" cy="18573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285728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умножения десятичных дробей</a:t>
            </a:r>
            <a:endParaRPr lang="ru-RU" sz="24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14290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деления десятичных дробей</a:t>
            </a:r>
            <a:endParaRPr lang="ru-RU" sz="24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492" name="Picture 4" descr="деление десятичной дроби на натуральное число в столб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71678"/>
            <a:ext cx="5619750" cy="1524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78579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разделить десятичную дробь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на натуральное число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надо:  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1) разделить дробь на это число, не обращая внимания на запятую;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2) поставить в частном запятую, когда закончится деление целой части.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643314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делении на десятичную дробь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сначала переносим запятую в делимом и делителе вправо на столько знаков, сколько их после запятой в делителе. А затем выполняем деление на натуральное число.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Например:   </a:t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                         543,96 : 0,3     =   5439,6 : 3   =   1813,2 ; </a:t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                          237 : 0,03   =   23700 : 3   =   7900 .   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642910" y="6143644"/>
            <a:ext cx="92869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071942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  </a:t>
            </a:r>
            <a:endParaRPr lang="ru-RU" dirty="0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 rot="10800000" flipV="1">
            <a:off x="500034" y="1616649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умножить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десятичную дробь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 10, 100, 1000 и т. д.,</a:t>
            </a:r>
            <a:r>
              <a:rPr kumimoji="0" lang="ru-RU" sz="24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или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разделить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 0,1; 0,01; 0,001 и т.д.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надо в этой дроби перенести запятую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вправо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на 1, 2, 3 и т.д. цифры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78619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разделить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десятичную дробь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 10, 100, 1000 и т. д.,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умножить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 0,1; 0,01; 0,001 и т.д.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надо в этой дроби перенести запятую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влево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1, 2, 3 и т.д. цифры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290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умножения, деления десятичных дробей на 10, 100, 1000 и т.д. и на 0,1; 0,01; 0,001 и т.д.</a:t>
            </a:r>
            <a:endParaRPr lang="ru-RU" sz="24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642910" y="6143644"/>
            <a:ext cx="92869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и по запросу карта калинковичского район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t="6558" r="24589" b="7978"/>
          <a:stretch/>
        </p:blipFill>
        <p:spPr bwMode="auto">
          <a:xfrm>
            <a:off x="3313663" y="0"/>
            <a:ext cx="5806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77" y="2496589"/>
            <a:ext cx="3987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2,756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км</a:t>
            </a:r>
            <a:r>
              <a:rPr lang="ru-RU" sz="3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322" y="4368070"/>
            <a:ext cx="6120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территории района проживает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60,034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тыс. человек</a:t>
            </a:r>
          </a:p>
          <a:p>
            <a:endParaRPr lang="ru-RU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Плотность населения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23,35</a:t>
            </a:r>
            <a:r>
              <a:rPr lang="ru-RU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чел/км</a:t>
            </a:r>
            <a:r>
              <a:rPr lang="ru-RU" sz="2400" b="1" baseline="30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98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 descr="Картинки по запросу юровичи первое посел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4" y="3451276"/>
            <a:ext cx="4572032" cy="342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Картинки по запросу юровичи первое посел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79"/>
          <a:stretch/>
        </p:blipFill>
        <p:spPr bwMode="auto">
          <a:xfrm>
            <a:off x="4609354" y="3451276"/>
            <a:ext cx="4571018" cy="34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35" y="-35558"/>
            <a:ext cx="4565761" cy="34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4" y="-36595"/>
            <a:ext cx="4594493" cy="34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33306" y="-34843"/>
            <a:ext cx="4572000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4536949" y="-34843"/>
            <a:ext cx="4572000" cy="33575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-35735" y="3366414"/>
            <a:ext cx="4572000" cy="35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71999" y="3349309"/>
            <a:ext cx="4572000" cy="3500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20" y="1500174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3</a:t>
            </a:r>
            <a:r>
              <a:rPr lang="ru-RU" sz="6000" b="1" dirty="0" smtClean="0">
                <a:solidFill>
                  <a:srgbClr val="FF0000"/>
                </a:solidFill>
              </a:rPr>
              <a:t>,</a:t>
            </a:r>
            <a:r>
              <a:rPr lang="ru-RU" sz="6000" b="1" dirty="0" smtClean="0"/>
              <a:t>2+1</a:t>
            </a:r>
            <a:r>
              <a:rPr lang="ru-RU" sz="6000" b="1" dirty="0" smtClean="0">
                <a:solidFill>
                  <a:srgbClr val="FF0000"/>
                </a:solidFill>
              </a:rPr>
              <a:t>,</a:t>
            </a:r>
            <a:r>
              <a:rPr lang="ru-RU" sz="6000" b="1" dirty="0" smtClean="0"/>
              <a:t>8=5</a:t>
            </a:r>
            <a:endParaRPr lang="ru-RU" sz="6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1500174"/>
            <a:ext cx="4143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32+18=5</a:t>
            </a:r>
            <a:endParaRPr lang="ru-RU" sz="6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0"/>
            <a:ext cx="36627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Исправьте ошибки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2066" y="0"/>
            <a:ext cx="3643338" cy="10715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Исправьте ошибки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3429000"/>
            <a:ext cx="3643338" cy="10715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Исправьте ошибки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4" y="3429000"/>
            <a:ext cx="3643338" cy="10715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Исправьте ошибки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2066" y="142873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cs typeface="Times New Roman" pitchFamily="18" charset="0"/>
              </a:rPr>
              <a:t>57-4=17</a:t>
            </a:r>
            <a:endParaRPr lang="ru-RU" sz="7200" b="1" dirty="0"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6314" y="1428736"/>
            <a:ext cx="4357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cs typeface="Times New Roman" pitchFamily="18" charset="0"/>
              </a:rPr>
              <a:t>5</a:t>
            </a:r>
            <a:r>
              <a:rPr lang="ru-RU" sz="6600" b="1" dirty="0" smtClean="0">
                <a:solidFill>
                  <a:srgbClr val="FF0000"/>
                </a:solidFill>
                <a:cs typeface="Times New Roman" pitchFamily="18" charset="0"/>
              </a:rPr>
              <a:t>,</a:t>
            </a:r>
            <a:r>
              <a:rPr lang="ru-RU" sz="6600" b="1" dirty="0" smtClean="0">
                <a:cs typeface="Times New Roman" pitchFamily="18" charset="0"/>
              </a:rPr>
              <a:t>7-4=1</a:t>
            </a:r>
            <a:r>
              <a:rPr lang="ru-RU" sz="6600" b="1" dirty="0" smtClean="0">
                <a:solidFill>
                  <a:srgbClr val="FF0000"/>
                </a:solidFill>
                <a:cs typeface="Times New Roman" pitchFamily="18" charset="0"/>
              </a:rPr>
              <a:t>,</a:t>
            </a:r>
            <a:r>
              <a:rPr lang="ru-RU" sz="6600" b="1" dirty="0" smtClean="0">
                <a:cs typeface="Times New Roman" pitchFamily="18" charset="0"/>
              </a:rPr>
              <a:t>7</a:t>
            </a:r>
            <a:endParaRPr lang="ru-RU" sz="6600" b="1" dirty="0"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58" y="4929198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25  4 = 10</a:t>
            </a:r>
            <a:endParaRPr lang="ru-RU" sz="6000" b="1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1571604" y="5572140"/>
            <a:ext cx="71438" cy="7143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282" y="4929198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2</a:t>
            </a:r>
            <a:r>
              <a:rPr lang="ru-RU" sz="6000" b="1" dirty="0" smtClean="0">
                <a:solidFill>
                  <a:srgbClr val="FF0000"/>
                </a:solidFill>
              </a:rPr>
              <a:t>,</a:t>
            </a:r>
            <a:r>
              <a:rPr lang="ru-RU" sz="6000" b="1" dirty="0" smtClean="0"/>
              <a:t>5  4 = 10</a:t>
            </a:r>
            <a:endParaRPr lang="ru-RU" sz="6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72000" y="4929198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44:22 = 20</a:t>
            </a:r>
            <a:endParaRPr lang="ru-RU" sz="6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0" y="4929198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44:2</a:t>
            </a:r>
            <a:r>
              <a:rPr lang="ru-RU" sz="6000" b="1" dirty="0" smtClean="0">
                <a:solidFill>
                  <a:srgbClr val="FF0000"/>
                </a:solidFill>
              </a:rPr>
              <a:t>,</a:t>
            </a:r>
            <a:r>
              <a:rPr lang="ru-RU" sz="6000" b="1" dirty="0" smtClean="0"/>
              <a:t>2 = 20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53841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2" grpId="0"/>
      <p:bldP spid="12" grpId="1"/>
      <p:bldP spid="13" grpId="0"/>
      <p:bldP spid="13" grpId="1"/>
      <p:bldP spid="13" grpId="2"/>
      <p:bldP spid="19" grpId="0"/>
      <p:bldP spid="20" grpId="0"/>
      <p:bldP spid="21" grpId="0"/>
      <p:bldP spid="22" grpId="0"/>
      <p:bldP spid="23" grpId="0"/>
      <p:bldP spid="23" grpId="1"/>
      <p:bldP spid="23" grpId="2"/>
      <p:bldP spid="24" grpId="0"/>
      <p:bldP spid="24" grpId="1"/>
      <p:bldP spid="25" grpId="0"/>
      <p:bldP spid="25" grpId="1"/>
      <p:bldP spid="25" grpId="2"/>
      <p:bldP spid="26" grpId="0" animBg="1"/>
      <p:bldP spid="26" grpId="1" animBg="1"/>
      <p:bldP spid="27" grpId="0"/>
      <p:bldP spid="27" grpId="1"/>
      <p:bldP spid="28" grpId="0"/>
      <p:bldP spid="28" grpId="1"/>
      <p:bldP spid="28" grpId="2"/>
      <p:bldP spid="29" grpId="0"/>
      <p:bldP spid="2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фон для презентации листик в клеточ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042988" y="0"/>
            <a:ext cx="7705725" cy="1330325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Сели-встали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2" name="Picture 2" descr="Картинки по запросу картинки заряд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918882"/>
            <a:ext cx="3069357" cy="194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Картинки по запросу картинки книга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714" y="4980467"/>
            <a:ext cx="576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Картинки по запросу картинки книга на прозрачном фон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668" y="4916488"/>
            <a:ext cx="54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31624" y="1192213"/>
            <a:ext cx="53673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Верно – встали; неверно – сели</a:t>
            </a:r>
            <a:r>
              <a:rPr lang="ru-RU" dirty="0"/>
              <a:t>.</a:t>
            </a:r>
          </a:p>
        </p:txBody>
      </p:sp>
      <p:sp>
        <p:nvSpPr>
          <p:cNvPr id="32776" name="TextBox 5"/>
          <p:cNvSpPr txBox="1">
            <a:spLocks noChangeArrowheads="1"/>
          </p:cNvSpPr>
          <p:nvPr/>
        </p:nvSpPr>
        <p:spPr bwMode="auto">
          <a:xfrm>
            <a:off x="1071538" y="1785926"/>
            <a:ext cx="3014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AutoNum type="arabicParenR"/>
            </a:pPr>
            <a:r>
              <a:rPr lang="en-US" altLang="ru-RU" sz="2800" b="1" dirty="0">
                <a:latin typeface="Times New Roman" pitchFamily="18" charset="0"/>
                <a:cs typeface="Times New Roman" pitchFamily="18" charset="0"/>
              </a:rPr>
              <a:t>10,9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11,1</a:t>
            </a:r>
            <a:endParaRPr lang="en-US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7" name="TextBox 6"/>
          <p:cNvSpPr txBox="1">
            <a:spLocks noChangeArrowheads="1"/>
          </p:cNvSpPr>
          <p:nvPr/>
        </p:nvSpPr>
        <p:spPr bwMode="auto">
          <a:xfrm>
            <a:off x="1071538" y="4143380"/>
            <a:ext cx="3570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2 = 12,000</a:t>
            </a:r>
            <a:endParaRPr lang="en-US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00100" y="3571876"/>
            <a:ext cx="301466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1200"/>
              </a:spcBef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4)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0,9</a:t>
            </a:r>
            <a:endParaRPr lang="en-US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AutoNum type="arabicParenR"/>
            </a:pPr>
            <a:endParaRPr lang="ru-RU" altLang="ru-RU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071538" y="2928934"/>
            <a:ext cx="3014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1200"/>
              </a:spcBef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0,7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0,669</a:t>
            </a:r>
            <a:endParaRPr lang="en-US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429124" y="2928934"/>
            <a:ext cx="301466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1200"/>
              </a:spcBef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0,111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0" indent="0" eaLnBrk="1" hangingPunct="1"/>
            <a:endParaRPr lang="ru-RU" altLang="ru-RU" dirty="0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500562" y="1785926"/>
            <a:ext cx="3014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1200"/>
              </a:spcBef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4,003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4,3</a:t>
            </a:r>
            <a:endParaRPr lang="en-US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429124" y="4071942"/>
            <a:ext cx="3014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1200"/>
              </a:spcBef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10) 12,3 </a:t>
            </a:r>
            <a:r>
              <a:rPr lang="en-US" altLang="ru-RU" sz="2800" b="1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121</a:t>
            </a:r>
            <a:endParaRPr lang="en-US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429124" y="2357430"/>
            <a:ext cx="3014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1200"/>
              </a:spcBef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5,06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5,078</a:t>
            </a:r>
            <a:endParaRPr lang="en-US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071538" y="2357430"/>
            <a:ext cx="3570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1200"/>
              </a:spcBef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062</a:t>
            </a:r>
            <a:endParaRPr lang="en-US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6059" y="219998"/>
            <a:ext cx="4963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физкультминутка</a:t>
            </a: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4429124" y="3500438"/>
            <a:ext cx="3014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ts val="1200"/>
              </a:spcBef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9) 28,3 = 28,30</a:t>
            </a:r>
            <a:endParaRPr lang="en-US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8926" y="5715016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6701,285</a:t>
            </a:r>
            <a:endParaRPr lang="ru-RU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214546" y="5286388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Носик    «Напиши»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9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77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23" grpId="0"/>
      <p:bldP spid="24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0"/>
            <a:ext cx="735811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Расшифруй слово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11302"/>
              </p:ext>
            </p:extLst>
          </p:nvPr>
        </p:nvGraphicFramePr>
        <p:xfrm>
          <a:off x="178561" y="1916832"/>
          <a:ext cx="871544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5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15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15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15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864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0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1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2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4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6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7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8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9</a:t>
                      </a:r>
                      <a:endParaRPr lang="ru-R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н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и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л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и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в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с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/>
                        <a:t>ж</a:t>
                      </a:r>
                    </a:p>
                    <a:p>
                      <a:pPr algn="ctr"/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о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smtClean="0"/>
                        <a:t>у</a:t>
                      </a:r>
                      <a:endParaRPr lang="ru-RU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/>
                        <a:t>т</a:t>
                      </a:r>
                      <a:endParaRPr lang="ru-RU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125537" y="5500702"/>
            <a:ext cx="3090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ЛИТВИН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55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юровичи озеро литви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34"/>
          <a:stretch/>
        </p:blipFill>
        <p:spPr bwMode="auto">
          <a:xfrm>
            <a:off x="0" y="0"/>
            <a:ext cx="5609815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Картинки по запросу юровичи озеро литвин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0" b="7200"/>
          <a:stretch/>
        </p:blipFill>
        <p:spPr bwMode="auto">
          <a:xfrm flipH="1">
            <a:off x="4355976" y="3794421"/>
            <a:ext cx="4788024" cy="310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644" y="4561073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Площадь: 0,19 кв. км</a:t>
            </a:r>
          </a:p>
          <a:p>
            <a:r>
              <a:rPr lang="ru-RU" sz="2400" b="1" dirty="0" smtClean="0"/>
              <a:t>Высота берега: до 13 м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5796"/>
            <a:ext cx="52901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/>
              </a:rPr>
              <a:t>Самое большое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/>
              </a:rPr>
              <a:t>и красивое озеро района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9424" y="2334806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Литвин</a:t>
            </a:r>
            <a:endParaRPr lang="ru-RU" sz="4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572140"/>
            <a:ext cx="3214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Длина: 2,25 км</a:t>
            </a:r>
          </a:p>
          <a:p>
            <a:r>
              <a:rPr lang="ru-RU" sz="2400" b="1" dirty="0" smtClean="0"/>
              <a:t>Ширина: 0,15 км</a:t>
            </a:r>
          </a:p>
        </p:txBody>
      </p:sp>
    </p:spTree>
    <p:extLst>
      <p:ext uri="{BB962C8B-B14F-4D97-AF65-F5344CB8AC3E}">
        <p14:creationId xmlns:p14="http://schemas.microsoft.com/office/powerpoint/2010/main" val="4731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карус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23863" y="1484313"/>
            <a:ext cx="2852737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8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</a:p>
        </p:txBody>
      </p:sp>
      <p:pic>
        <p:nvPicPr>
          <p:cNvPr id="5127" name="Picture 7" descr="Картинки по запросу картинки десятичные дроб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7812"/>
          <a:stretch/>
        </p:blipFill>
        <p:spPr bwMode="auto">
          <a:xfrm>
            <a:off x="1673511" y="4941168"/>
            <a:ext cx="5803327" cy="1539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Картинки по запросу картинки десятичные дроб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5382"/>
            <a:ext cx="2986538" cy="1809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и по запросу река закованка калинкович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88640"/>
            <a:ext cx="7461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Самая короткая река района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242088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Закованка</a:t>
            </a:r>
            <a:endParaRPr lang="ru-RU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19675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Длина 42 км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423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" y="2955224"/>
            <a:ext cx="5203702" cy="39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490" y="142772"/>
            <a:ext cx="4265246" cy="28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70793"/>
            <a:ext cx="41179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Самая длинная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река района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2204864"/>
            <a:ext cx="2749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Ипа</a:t>
            </a:r>
            <a:endParaRPr lang="ru-RU" sz="5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400506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Длина: 109 км</a:t>
            </a:r>
          </a:p>
          <a:p>
            <a:r>
              <a:rPr lang="ru-RU" sz="2400" dirty="0" smtClean="0"/>
              <a:t>Ширина: 10-12 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30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 для презентации листик в клеточ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14546" y="3143248"/>
          <a:ext cx="5357848" cy="314327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89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2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2,3</a:t>
                      </a:r>
                      <a:endParaRPr lang="ru-RU" sz="3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3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2,1 ∙2,1</a:t>
                      </a:r>
                      <a:endParaRPr lang="ru-RU" sz="3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1,9</a:t>
                      </a:r>
                      <a:endParaRPr lang="ru-RU" sz="3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25" marR="73025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30288" y="652433"/>
            <a:ext cx="761367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задание: № 19 стр. 182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en-US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Творческое задание:</a:t>
            </a:r>
          </a:p>
          <a:p>
            <a:pPr lvl="0" eaLnBrk="0" hangingPunct="0"/>
            <a:endParaRPr lang="en-US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пустые клетки квадрата вписать дроби так, чтобы по любой горизонтали, вертикали и диагонали сумма чисел была равна </a:t>
            </a:r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 для презентации листик в клеточ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sz="5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0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0"/>
            <a:ext cx="92519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9288" y="1052513"/>
            <a:ext cx="7772400" cy="2663825"/>
          </a:xfrm>
        </p:spPr>
        <p:txBody>
          <a:bodyPr/>
          <a:lstStyle/>
          <a:p>
            <a:pPr eaLnBrk="1" hangingPunct="1"/>
            <a:r>
              <a:rPr lang="ru-RU" sz="4000" dirty="0">
                <a:solidFill>
                  <a:schemeClr val="bg1"/>
                </a:solidFill>
                <a:latin typeface="+mn-lt"/>
              </a:rPr>
              <a:t>Обобщение и систематизация изученного материала по теме</a:t>
            </a:r>
            <a:br>
              <a:rPr lang="ru-RU" sz="4000" dirty="0">
                <a:solidFill>
                  <a:schemeClr val="bg1"/>
                </a:solidFill>
                <a:latin typeface="+mn-lt"/>
              </a:rPr>
            </a:br>
            <a:r>
              <a:rPr lang="ru-RU" altLang="ru-RU" sz="3700" dirty="0" smtClean="0">
                <a:solidFill>
                  <a:schemeClr val="bg1"/>
                </a:solidFill>
                <a:latin typeface="+mn-lt"/>
              </a:rPr>
              <a:t>«</a:t>
            </a:r>
            <a:r>
              <a:rPr lang="ru-RU" sz="4000" dirty="0" smtClean="0">
                <a:solidFill>
                  <a:schemeClr val="bg1"/>
                </a:solidFill>
                <a:latin typeface="+mn-lt"/>
              </a:rPr>
              <a:t>Действия</a:t>
            </a:r>
            <a:br>
              <a:rPr lang="ru-RU" sz="4000" dirty="0" smtClean="0">
                <a:solidFill>
                  <a:schemeClr val="bg1"/>
                </a:solidFill>
                <a:latin typeface="+mn-lt"/>
              </a:rPr>
            </a:br>
            <a:r>
              <a:rPr lang="ru-RU" sz="4000" dirty="0" smtClean="0">
                <a:solidFill>
                  <a:schemeClr val="bg1"/>
                </a:solidFill>
                <a:latin typeface="+mn-lt"/>
              </a:rPr>
              <a:t> с десятичными дробями</a:t>
            </a:r>
            <a:r>
              <a:rPr lang="ru-RU" altLang="ru-RU" sz="3700" dirty="0" smtClean="0">
                <a:solidFill>
                  <a:schemeClr val="bg1"/>
                </a:solidFill>
                <a:latin typeface="+mn-lt"/>
              </a:rPr>
              <a:t>»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45013" y="4581525"/>
            <a:ext cx="3744912" cy="140176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bg1"/>
                </a:solidFill>
              </a:rPr>
              <a:t>6 класс</a:t>
            </a:r>
          </a:p>
        </p:txBody>
      </p:sp>
    </p:spTree>
    <p:extLst>
      <p:ext uri="{BB962C8B-B14F-4D97-AF65-F5344CB8AC3E}">
        <p14:creationId xmlns:p14="http://schemas.microsoft.com/office/powerpoint/2010/main" val="19414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фон для презентации математ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cap="all" dirty="0">
                <a:effectLst>
                  <a:reflection blurRad="12700" stA="48000" endA="300" endPos="55000" dir="5400000" sy="-90000" algn="bl" rotWithShape="0"/>
                </a:effectLst>
              </a:rPr>
              <a:t>Правила игры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899592" y="1700808"/>
            <a:ext cx="7696200" cy="4038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2700" dirty="0" smtClean="0"/>
              <a:t>1. Выполнение задания начните со  старта.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2700" dirty="0" smtClean="0"/>
              <a:t>2. Найдите полученный ответ слева в столбце и нажмите на него.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altLang="ru-RU" sz="2700" dirty="0" smtClean="0"/>
              <a:t>3. Если ответ окажется правильным, то во внутреннем круге появится новый пример.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596336" y="609329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929188" y="2500313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4" idx="0"/>
            <a:endCxn id="24" idx="4"/>
          </p:cNvCxnSpPr>
          <p:nvPr/>
        </p:nvCxnSpPr>
        <p:spPr>
          <a:xfrm flipH="1" flipV="1">
            <a:off x="5786438" y="1463675"/>
            <a:ext cx="0" cy="10366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78538" y="1563688"/>
            <a:ext cx="701675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6" idx="2"/>
          </p:cNvCxnSpPr>
          <p:nvPr/>
        </p:nvCxnSpPr>
        <p:spPr>
          <a:xfrm>
            <a:off x="6643688" y="3370263"/>
            <a:ext cx="1143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9" idx="0"/>
          </p:cNvCxnSpPr>
          <p:nvPr/>
        </p:nvCxnSpPr>
        <p:spPr>
          <a:xfrm flipV="1">
            <a:off x="5786438" y="4214813"/>
            <a:ext cx="1587" cy="10858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995738" y="3789363"/>
            <a:ext cx="1076325" cy="6175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7" idx="6"/>
          </p:cNvCxnSpPr>
          <p:nvPr/>
        </p:nvCxnSpPr>
        <p:spPr>
          <a:xfrm flipV="1">
            <a:off x="3895725" y="3357563"/>
            <a:ext cx="1033463" cy="34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30975" y="3705225"/>
            <a:ext cx="993775" cy="7016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463" y="1563688"/>
            <a:ext cx="715962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500813" y="428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4" name="Овал 23">
            <a:hlinkClick r:id="rId3" action="ppaction://hlinksldjump"/>
          </p:cNvPr>
          <p:cNvSpPr/>
          <p:nvPr/>
        </p:nvSpPr>
        <p:spPr>
          <a:xfrm>
            <a:off x="5143500" y="17780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115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9363" y="458788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6" name="Овал 25"/>
          <p:cNvSpPr/>
          <p:nvPr/>
        </p:nvSpPr>
        <p:spPr>
          <a:xfrm>
            <a:off x="7786688" y="27273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7" name="Овал 26"/>
          <p:cNvSpPr/>
          <p:nvPr/>
        </p:nvSpPr>
        <p:spPr>
          <a:xfrm>
            <a:off x="2609850" y="27495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8" name="Овал 27"/>
          <p:cNvSpPr/>
          <p:nvPr/>
        </p:nvSpPr>
        <p:spPr>
          <a:xfrm>
            <a:off x="6486525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9" name="Овал 28"/>
          <p:cNvSpPr/>
          <p:nvPr/>
        </p:nvSpPr>
        <p:spPr>
          <a:xfrm>
            <a:off x="5143500" y="53006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0" name="Овал 29"/>
          <p:cNvSpPr/>
          <p:nvPr/>
        </p:nvSpPr>
        <p:spPr>
          <a:xfrm>
            <a:off x="3789363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7187" name="TextBox 31"/>
          <p:cNvSpPr txBox="1">
            <a:spLocks noChangeArrowheads="1"/>
          </p:cNvSpPr>
          <p:nvPr/>
        </p:nvSpPr>
        <p:spPr bwMode="auto">
          <a:xfrm>
            <a:off x="395288" y="260350"/>
            <a:ext cx="2214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u="sng">
                <a:latin typeface="Constantia" pitchFamily="18" charset="0"/>
              </a:rPr>
              <a:t>Ответы:</a:t>
            </a:r>
          </a:p>
        </p:txBody>
      </p:sp>
      <p:graphicFrame>
        <p:nvGraphicFramePr>
          <p:cNvPr id="7188" name="Object 33"/>
          <p:cNvGraphicFramePr>
            <a:graphicFrameLocks noChangeAspect="1"/>
          </p:cNvGraphicFramePr>
          <p:nvPr/>
        </p:nvGraphicFramePr>
        <p:xfrm>
          <a:off x="4508500" y="33909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Формула" r:id="rId4" imgW="126670" imgH="76002" progId="Equation.3">
                  <p:embed/>
                </p:oleObj>
              </mc:Choice>
              <mc:Fallback>
                <p:oleObj name="Формула" r:id="rId4" imgW="126670" imgH="76002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90900"/>
                        <a:ext cx="127000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9" name="Rectangle 3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5000628" y="3357562"/>
            <a:ext cx="1714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3,7 + 1,2</a:t>
            </a:r>
          </a:p>
        </p:txBody>
      </p:sp>
      <p:sp>
        <p:nvSpPr>
          <p:cNvPr id="34" name="Овал 33"/>
          <p:cNvSpPr/>
          <p:nvPr/>
        </p:nvSpPr>
        <p:spPr>
          <a:xfrm>
            <a:off x="7524750" y="14287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5" name="Овал 34"/>
          <p:cNvSpPr/>
          <p:nvPr/>
        </p:nvSpPr>
        <p:spPr>
          <a:xfrm>
            <a:off x="2857500" y="146367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6" name="Овал 35"/>
          <p:cNvSpPr/>
          <p:nvPr/>
        </p:nvSpPr>
        <p:spPr>
          <a:xfrm>
            <a:off x="7494588" y="40481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7" name="Овал 36"/>
          <p:cNvSpPr/>
          <p:nvPr/>
        </p:nvSpPr>
        <p:spPr>
          <a:xfrm>
            <a:off x="2857500" y="40560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6486525" y="2276475"/>
            <a:ext cx="1181100" cy="6477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189663" y="4065588"/>
            <a:ext cx="685800" cy="9350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572000" y="4076700"/>
            <a:ext cx="755650" cy="923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995738" y="2420938"/>
            <a:ext cx="1011237" cy="5032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9" name="TextBox 58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1101725"/>
            <a:ext cx="1079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4,9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7200" name="TextBox 59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42875" y="1809750"/>
            <a:ext cx="1152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6,52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7201" name="TextBox 6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2636838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2,1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7202" name="TextBox 6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500167" y="4217988"/>
            <a:ext cx="110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20,01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7203" name="TextBox 819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528762" y="1852613"/>
            <a:ext cx="900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0,06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7204" name="TextBox 819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258888" y="2625725"/>
            <a:ext cx="143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12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7205" name="TextBox 819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844675" y="5762625"/>
            <a:ext cx="129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720,69</a:t>
            </a:r>
          </a:p>
        </p:txBody>
      </p:sp>
      <p:sp>
        <p:nvSpPr>
          <p:cNvPr id="7206" name="TextBox 819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07975" y="4997450"/>
            <a:ext cx="190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0,72069</a:t>
            </a:r>
          </a:p>
        </p:txBody>
      </p:sp>
      <p:sp>
        <p:nvSpPr>
          <p:cNvPr id="7207" name="TextBox 819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34036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7206,9</a:t>
            </a:r>
          </a:p>
        </p:txBody>
      </p:sp>
      <p:sp>
        <p:nvSpPr>
          <p:cNvPr id="7208" name="TextBox 8196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5713413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90600</a:t>
            </a:r>
          </a:p>
        </p:txBody>
      </p:sp>
      <p:sp>
        <p:nvSpPr>
          <p:cNvPr id="7209" name="TextBox 819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385888" y="1104900"/>
            <a:ext cx="131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0,0906</a:t>
            </a:r>
          </a:p>
        </p:txBody>
      </p:sp>
      <p:sp>
        <p:nvSpPr>
          <p:cNvPr id="7210" name="TextBox 819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03200" y="4271963"/>
            <a:ext cx="1206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87450" y="2924175"/>
            <a:ext cx="698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5400" b="1">
                <a:solidFill>
                  <a:srgbClr val="FF0000"/>
                </a:solidFill>
                <a:latin typeface="Arial" charset="0"/>
              </a:rPr>
              <a:t>ОТВЕТ НЕ ВЕРНЫЙ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929188" y="2500313"/>
            <a:ext cx="1714500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4" idx="0"/>
            <a:endCxn id="24" idx="4"/>
          </p:cNvCxnSpPr>
          <p:nvPr/>
        </p:nvCxnSpPr>
        <p:spPr>
          <a:xfrm flipH="1" flipV="1">
            <a:off x="5786438" y="1463675"/>
            <a:ext cx="0" cy="10366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78538" y="1563688"/>
            <a:ext cx="701675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26" idx="2"/>
          </p:cNvCxnSpPr>
          <p:nvPr/>
        </p:nvCxnSpPr>
        <p:spPr>
          <a:xfrm>
            <a:off x="6643688" y="3370263"/>
            <a:ext cx="1143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29" idx="0"/>
          </p:cNvCxnSpPr>
          <p:nvPr/>
        </p:nvCxnSpPr>
        <p:spPr>
          <a:xfrm flipV="1">
            <a:off x="5786438" y="4214813"/>
            <a:ext cx="1587" cy="10858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995738" y="3789363"/>
            <a:ext cx="1076325" cy="6175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7" idx="6"/>
          </p:cNvCxnSpPr>
          <p:nvPr/>
        </p:nvCxnSpPr>
        <p:spPr>
          <a:xfrm flipV="1">
            <a:off x="3895725" y="3357563"/>
            <a:ext cx="1033463" cy="34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30975" y="3705225"/>
            <a:ext cx="993775" cy="70167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6463" y="1563688"/>
            <a:ext cx="715962" cy="10731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500813" y="428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4" name="Овал 23"/>
          <p:cNvSpPr/>
          <p:nvPr/>
        </p:nvSpPr>
        <p:spPr>
          <a:xfrm>
            <a:off x="5143500" y="17780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3,7+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+1,2=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=</a:t>
            </a:r>
            <a:r>
              <a:rPr lang="ru-RU" sz="2400" b="1" dirty="0" smtClean="0">
                <a:solidFill>
                  <a:srgbClr val="FF3300"/>
                </a:solidFill>
              </a:rPr>
              <a:t>4,9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789363" y="458788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6" name="Овал 25"/>
          <p:cNvSpPr/>
          <p:nvPr/>
        </p:nvSpPr>
        <p:spPr>
          <a:xfrm>
            <a:off x="7786688" y="27273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7" name="Овал 26"/>
          <p:cNvSpPr/>
          <p:nvPr/>
        </p:nvSpPr>
        <p:spPr>
          <a:xfrm>
            <a:off x="2609850" y="27495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8" name="Овал 27"/>
          <p:cNvSpPr/>
          <p:nvPr/>
        </p:nvSpPr>
        <p:spPr>
          <a:xfrm>
            <a:off x="6486525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29" name="Овал 28"/>
          <p:cNvSpPr/>
          <p:nvPr/>
        </p:nvSpPr>
        <p:spPr>
          <a:xfrm>
            <a:off x="5143500" y="53006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0" name="Овал 29"/>
          <p:cNvSpPr/>
          <p:nvPr/>
        </p:nvSpPr>
        <p:spPr>
          <a:xfrm>
            <a:off x="3789363" y="50006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9235" name="TextBox 31"/>
          <p:cNvSpPr txBox="1">
            <a:spLocks noChangeArrowheads="1"/>
          </p:cNvSpPr>
          <p:nvPr/>
        </p:nvSpPr>
        <p:spPr bwMode="auto">
          <a:xfrm>
            <a:off x="395288" y="260350"/>
            <a:ext cx="2214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u="sng">
                <a:latin typeface="Constantia" pitchFamily="18" charset="0"/>
              </a:rPr>
              <a:t>Ответы:</a:t>
            </a:r>
          </a:p>
        </p:txBody>
      </p:sp>
      <p:graphicFrame>
        <p:nvGraphicFramePr>
          <p:cNvPr id="9236" name="Object 33"/>
          <p:cNvGraphicFramePr>
            <a:graphicFrameLocks noChangeAspect="1"/>
          </p:cNvGraphicFramePr>
          <p:nvPr/>
        </p:nvGraphicFramePr>
        <p:xfrm>
          <a:off x="4508500" y="3390900"/>
          <a:ext cx="127000" cy="7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Формула" r:id="rId3" imgW="126670" imgH="76002" progId="Equation.3">
                  <p:embed/>
                </p:oleObj>
              </mc:Choice>
              <mc:Fallback>
                <p:oleObj name="Формула" r:id="rId3" imgW="126670" imgH="76002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90900"/>
                        <a:ext cx="127000" cy="7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7" name="Rectangle 3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4949825" y="3068638"/>
            <a:ext cx="1890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5,02+1,5</a:t>
            </a:r>
          </a:p>
        </p:txBody>
      </p:sp>
      <p:sp>
        <p:nvSpPr>
          <p:cNvPr id="34" name="Овал 33"/>
          <p:cNvSpPr/>
          <p:nvPr/>
        </p:nvSpPr>
        <p:spPr>
          <a:xfrm>
            <a:off x="7524750" y="1428750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5" name="Овал 34"/>
          <p:cNvSpPr/>
          <p:nvPr/>
        </p:nvSpPr>
        <p:spPr>
          <a:xfrm>
            <a:off x="2857500" y="146367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6" name="Овал 35"/>
          <p:cNvSpPr/>
          <p:nvPr/>
        </p:nvSpPr>
        <p:spPr>
          <a:xfrm>
            <a:off x="7494588" y="4048125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sp>
        <p:nvSpPr>
          <p:cNvPr id="37" name="Овал 36"/>
          <p:cNvSpPr/>
          <p:nvPr/>
        </p:nvSpPr>
        <p:spPr>
          <a:xfrm>
            <a:off x="2857500" y="4056063"/>
            <a:ext cx="1285875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/>
              <a:t>?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6486525" y="2276475"/>
            <a:ext cx="1181100" cy="6477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189663" y="4065588"/>
            <a:ext cx="685800" cy="9350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572000" y="4076700"/>
            <a:ext cx="755650" cy="92392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995738" y="2420938"/>
            <a:ext cx="1011237" cy="50323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7" name="TextBox 5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1101725"/>
            <a:ext cx="1079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4,9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9248" name="TextBox 5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42875" y="1809750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6,52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9249" name="TextBox 6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2636838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2,1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9250" name="TextBox 6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385888" y="4217988"/>
            <a:ext cx="1223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20,01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9251" name="TextBox 819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528762" y="1852613"/>
            <a:ext cx="971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0,06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9252" name="TextBox 819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844675" y="5762625"/>
            <a:ext cx="129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720,69</a:t>
            </a:r>
          </a:p>
        </p:txBody>
      </p:sp>
      <p:sp>
        <p:nvSpPr>
          <p:cNvPr id="9253" name="TextBox 819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7975" y="4997450"/>
            <a:ext cx="190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0,72069</a:t>
            </a:r>
          </a:p>
        </p:txBody>
      </p:sp>
      <p:sp>
        <p:nvSpPr>
          <p:cNvPr id="9254" name="TextBox 819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3403600"/>
            <a:ext cx="1327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7206,9</a:t>
            </a:r>
          </a:p>
        </p:txBody>
      </p:sp>
      <p:sp>
        <p:nvSpPr>
          <p:cNvPr id="9255" name="TextBox 819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5713413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90600</a:t>
            </a:r>
          </a:p>
        </p:txBody>
      </p:sp>
      <p:sp>
        <p:nvSpPr>
          <p:cNvPr id="9256" name="TextBox 819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385888" y="1104900"/>
            <a:ext cx="1314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0,0906</a:t>
            </a:r>
          </a:p>
        </p:txBody>
      </p:sp>
      <p:sp>
        <p:nvSpPr>
          <p:cNvPr id="9257" name="TextBox 819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03200" y="4271963"/>
            <a:ext cx="1206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charset="0"/>
              </a:rPr>
              <a:t>9060</a:t>
            </a:r>
          </a:p>
        </p:txBody>
      </p:sp>
      <p:sp>
        <p:nvSpPr>
          <p:cNvPr id="9258" name="TextBox 819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58888" y="2625725"/>
            <a:ext cx="143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Arial" charset="0"/>
              </a:rPr>
              <a:t>12</a:t>
            </a:r>
            <a:endParaRPr lang="ru-RU" altLang="ru-RU" sz="2800" b="1" dirty="0"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70247" y="1563688"/>
            <a:ext cx="608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87450" y="2924175"/>
            <a:ext cx="698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5400" b="1">
                <a:solidFill>
                  <a:srgbClr val="FF0000"/>
                </a:solidFill>
                <a:latin typeface="Arial" charset="0"/>
              </a:rPr>
              <a:t>ОТВЕТ НЕ ВЕРНЫЙ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1294</Words>
  <Application>Microsoft Office PowerPoint</Application>
  <PresentationFormat>Экран (4:3)</PresentationFormat>
  <Paragraphs>666</Paragraphs>
  <Slides>44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Calibri</vt:lpstr>
      <vt:lpstr>Constantia</vt:lpstr>
      <vt:lpstr>Monotype Corsiva</vt:lpstr>
      <vt:lpstr>Times New Roman</vt:lpstr>
      <vt:lpstr>Wingdings</vt:lpstr>
      <vt:lpstr>Тема Office</vt:lpstr>
      <vt:lpstr>Формула</vt:lpstr>
      <vt:lpstr>Обобщение и систематизация изученного материала по теме «Действия  с десятичными дробями»</vt:lpstr>
      <vt:lpstr>Презентация PowerPoint</vt:lpstr>
      <vt:lpstr>Презентация PowerPoint</vt:lpstr>
      <vt:lpstr>Презентация PowerPoint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Обобщение и систематизация изученного материала по теме «Действия  с десятичными дробями»</vt:lpstr>
    </vt:vector>
  </TitlesOfParts>
  <Company>Noorg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изученного материала по теме «Логарифмическая функция»</dc:title>
  <dc:creator>SamLab.ws</dc:creator>
  <cp:lastModifiedBy>Пользователь Windows</cp:lastModifiedBy>
  <cp:revision>94</cp:revision>
  <dcterms:created xsi:type="dcterms:W3CDTF">2018-03-04T19:19:19Z</dcterms:created>
  <dcterms:modified xsi:type="dcterms:W3CDTF">2020-03-20T12:59:07Z</dcterms:modified>
</cp:coreProperties>
</file>